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eb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6"/>
  </p:notesMasterIdLst>
  <p:sldIdLst>
    <p:sldId id="339" r:id="rId2"/>
    <p:sldId id="256" r:id="rId3"/>
    <p:sldId id="344" r:id="rId4"/>
    <p:sldId id="257" r:id="rId5"/>
    <p:sldId id="259" r:id="rId6"/>
    <p:sldId id="262" r:id="rId7"/>
    <p:sldId id="260" r:id="rId8"/>
    <p:sldId id="261" r:id="rId9"/>
    <p:sldId id="264" r:id="rId10"/>
    <p:sldId id="258" r:id="rId11"/>
    <p:sldId id="338" r:id="rId12"/>
    <p:sldId id="288" r:id="rId13"/>
    <p:sldId id="332" r:id="rId14"/>
    <p:sldId id="289" r:id="rId15"/>
    <p:sldId id="291" r:id="rId16"/>
    <p:sldId id="298" r:id="rId17"/>
    <p:sldId id="290" r:id="rId18"/>
    <p:sldId id="308" r:id="rId19"/>
    <p:sldId id="306" r:id="rId20"/>
    <p:sldId id="292" r:id="rId21"/>
    <p:sldId id="340" r:id="rId22"/>
    <p:sldId id="341" r:id="rId23"/>
    <p:sldId id="296" r:id="rId24"/>
    <p:sldId id="297" r:id="rId25"/>
    <p:sldId id="301" r:id="rId26"/>
    <p:sldId id="303" r:id="rId27"/>
    <p:sldId id="302" r:id="rId28"/>
    <p:sldId id="309" r:id="rId29"/>
    <p:sldId id="313" r:id="rId30"/>
    <p:sldId id="342" r:id="rId31"/>
    <p:sldId id="343" r:id="rId32"/>
    <p:sldId id="305" r:id="rId33"/>
    <p:sldId id="304" r:id="rId34"/>
    <p:sldId id="315" r:id="rId35"/>
    <p:sldId id="319" r:id="rId36"/>
    <p:sldId id="318" r:id="rId37"/>
    <p:sldId id="320" r:id="rId38"/>
    <p:sldId id="321" r:id="rId39"/>
    <p:sldId id="263" r:id="rId40"/>
    <p:sldId id="286" r:id="rId41"/>
    <p:sldId id="367" r:id="rId42"/>
    <p:sldId id="368" r:id="rId43"/>
    <p:sldId id="369" r:id="rId44"/>
    <p:sldId id="370" r:id="rId45"/>
    <p:sldId id="346" r:id="rId46"/>
    <p:sldId id="371" r:id="rId47"/>
    <p:sldId id="372" r:id="rId48"/>
    <p:sldId id="373" r:id="rId49"/>
    <p:sldId id="345" r:id="rId50"/>
    <p:sldId id="374" r:id="rId51"/>
    <p:sldId id="375" r:id="rId52"/>
    <p:sldId id="376" r:id="rId53"/>
    <p:sldId id="377" r:id="rId54"/>
    <p:sldId id="378" r:id="rId55"/>
    <p:sldId id="379" r:id="rId56"/>
    <p:sldId id="380" r:id="rId57"/>
    <p:sldId id="381" r:id="rId58"/>
    <p:sldId id="382" r:id="rId59"/>
    <p:sldId id="383" r:id="rId60"/>
    <p:sldId id="384" r:id="rId61"/>
    <p:sldId id="385" r:id="rId62"/>
    <p:sldId id="386" r:id="rId63"/>
    <p:sldId id="387" r:id="rId64"/>
    <p:sldId id="388" r:id="rId65"/>
    <p:sldId id="389" r:id="rId66"/>
    <p:sldId id="390" r:id="rId67"/>
    <p:sldId id="391" r:id="rId68"/>
    <p:sldId id="392" r:id="rId69"/>
    <p:sldId id="285" r:id="rId70"/>
    <p:sldId id="287" r:id="rId71"/>
    <p:sldId id="347" r:id="rId72"/>
    <p:sldId id="348" r:id="rId73"/>
    <p:sldId id="349" r:id="rId74"/>
    <p:sldId id="351" r:id="rId75"/>
    <p:sldId id="350" r:id="rId76"/>
    <p:sldId id="352" r:id="rId77"/>
    <p:sldId id="353" r:id="rId78"/>
    <p:sldId id="355" r:id="rId79"/>
    <p:sldId id="356" r:id="rId80"/>
    <p:sldId id="357" r:id="rId81"/>
    <p:sldId id="358" r:id="rId82"/>
    <p:sldId id="359" r:id="rId83"/>
    <p:sldId id="360" r:id="rId84"/>
    <p:sldId id="361" r:id="rId85"/>
    <p:sldId id="362" r:id="rId86"/>
    <p:sldId id="396" r:id="rId87"/>
    <p:sldId id="398" r:id="rId88"/>
    <p:sldId id="397" r:id="rId89"/>
    <p:sldId id="363" r:id="rId90"/>
    <p:sldId id="364" r:id="rId91"/>
    <p:sldId id="365" r:id="rId92"/>
    <p:sldId id="393" r:id="rId93"/>
    <p:sldId id="394" r:id="rId94"/>
    <p:sldId id="395" r:id="rId95"/>
  </p:sldIdLst>
  <p:sldSz cx="12192000" cy="6858000"/>
  <p:notesSz cx="6858000" cy="9144000"/>
  <p:embeddedFontLst>
    <p:embeddedFont>
      <p:font typeface="AppleSDGothicNeoB00" panose="02000503000000000000" pitchFamily="2" charset="-127"/>
      <p:regular r:id="rId97"/>
    </p:embeddedFont>
    <p:embeddedFont>
      <p:font typeface="AppleSDGothicNeoEB00" panose="02000503000000000000" pitchFamily="2" charset="-127"/>
      <p:regular r:id="rId98"/>
    </p:embeddedFont>
    <p:embeddedFont>
      <p:font typeface="AppleSDGothicNeoL00" panose="02000503000000000000" pitchFamily="2" charset="-127"/>
      <p:regular r:id="rId99"/>
    </p:embeddedFont>
    <p:embeddedFont>
      <p:font typeface="AppleSDGothicNeoM00" panose="02000503000000000000" pitchFamily="2" charset="-127"/>
      <p:regular r:id="rId100"/>
    </p:embeddedFont>
    <p:embeddedFont>
      <p:font typeface="Sequel Sans Black Body" panose="020B0600000101010101" charset="0"/>
      <p:regular r:id="rId101"/>
    </p:embeddedFont>
    <p:embeddedFont>
      <p:font typeface="Sequel Sans Semi Bold Body" panose="020B0600000101010101" charset="0"/>
      <p:regular r:id="rId102"/>
    </p:embeddedFont>
    <p:embeddedFont>
      <p:font typeface="맑은 고딕" panose="020B0503020000020004" pitchFamily="50" charset="-127"/>
      <p:regular r:id="rId103"/>
      <p:bold r:id="rId10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A498"/>
    <a:srgbClr val="F15423"/>
    <a:srgbClr val="F0A724"/>
    <a:srgbClr val="1B1F24"/>
    <a:srgbClr val="2A2342"/>
    <a:srgbClr val="6656A0"/>
    <a:srgbClr val="171520"/>
    <a:srgbClr val="EA514E"/>
    <a:srgbClr val="28223F"/>
    <a:srgbClr val="FBD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340" y="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font" Target="fonts/font6.fntdata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font" Target="fonts/font7.fntdata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font" Target="fonts/font3.fntdata"/><Relationship Id="rId10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1.fntdata"/><Relationship Id="rId104" Type="http://schemas.openxmlformats.org/officeDocument/2006/relationships/font" Target="fonts/font8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font" Target="fonts/font4.fntdata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font" Target="fonts/font2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webp>
</file>

<file path=ppt/media/image33.png>
</file>

<file path=ppt/media/image34.gif>
</file>

<file path=ppt/media/image35.jp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C93DF-D05F-4D65-94B9-7846AC4250A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2F20AF-6BCE-4083-AEB1-A8196AD53E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62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683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22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34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720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40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94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323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116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120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213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678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EEA7B-7C8D-489C-A22A-C45A08BB0179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0CF0B-3687-4D7A-811E-206EC4BDD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429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webp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webp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그룹 63">
            <a:extLst>
              <a:ext uri="{FF2B5EF4-FFF2-40B4-BE49-F238E27FC236}">
                <a16:creationId xmlns:a16="http://schemas.microsoft.com/office/drawing/2014/main" id="{8686D2D4-1332-EB52-790D-60B0F987BE95}"/>
              </a:ext>
            </a:extLst>
          </p:cNvPr>
          <p:cNvGrpSpPr/>
          <p:nvPr/>
        </p:nvGrpSpPr>
        <p:grpSpPr>
          <a:xfrm>
            <a:off x="4160640" y="1599028"/>
            <a:ext cx="3870720" cy="1718677"/>
            <a:chOff x="4222826" y="1599028"/>
            <a:chExt cx="3870720" cy="1718677"/>
          </a:xfrm>
        </p:grpSpPr>
        <p:sp>
          <p:nvSpPr>
            <p:cNvPr id="39" name="화살표: 오른쪽 38">
              <a:extLst>
                <a:ext uri="{FF2B5EF4-FFF2-40B4-BE49-F238E27FC236}">
                  <a16:creationId xmlns:a16="http://schemas.microsoft.com/office/drawing/2014/main" id="{61271CE8-F23C-4CAD-F4F7-76A37493AB0C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화살표: 오른쪽 36">
              <a:extLst>
                <a:ext uri="{FF2B5EF4-FFF2-40B4-BE49-F238E27FC236}">
                  <a16:creationId xmlns:a16="http://schemas.microsoft.com/office/drawing/2014/main" id="{EC5FF7AB-DCA4-8CD3-6C31-44C178D0BD7E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521D0B46-4B92-7F68-784E-D65B68FDE1B1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29" name="화살표: 위쪽 28">
                <a:extLst>
                  <a:ext uri="{FF2B5EF4-FFF2-40B4-BE49-F238E27FC236}">
                    <a16:creationId xmlns:a16="http://schemas.microsoft.com/office/drawing/2014/main" id="{957C2865-F8C2-E370-37A8-6DE5D9613127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304C7000-A027-E7F8-3542-D37B5E50AA6E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1A4A118A-A66A-A24E-5354-7C1C55F925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9934D05B-04B7-76F8-857E-1BFA58D914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4" name="그룹 53">
                <a:extLst>
                  <a:ext uri="{FF2B5EF4-FFF2-40B4-BE49-F238E27FC236}">
                    <a16:creationId xmlns:a16="http://schemas.microsoft.com/office/drawing/2014/main" id="{B6A2B1F0-7AAE-B377-1340-B4D907D07BF5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0D20622C-ED93-9FD9-031D-AFAEDA67A592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CBCBA524-B8DD-2786-2FAF-854BBD5AB7B8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D1ECE60F-D5DB-033A-E9D6-CB7AA2661084}"/>
              </a:ext>
            </a:extLst>
          </p:cNvPr>
          <p:cNvGrpSpPr/>
          <p:nvPr/>
        </p:nvGrpSpPr>
        <p:grpSpPr>
          <a:xfrm>
            <a:off x="4160640" y="4672218"/>
            <a:ext cx="3870721" cy="1718677"/>
            <a:chOff x="4222825" y="4672218"/>
            <a:chExt cx="3870721" cy="1718677"/>
          </a:xfrm>
        </p:grpSpPr>
        <p:sp>
          <p:nvSpPr>
            <p:cNvPr id="42" name="화살표: 오른쪽 41">
              <a:extLst>
                <a:ext uri="{FF2B5EF4-FFF2-40B4-BE49-F238E27FC236}">
                  <a16:creationId xmlns:a16="http://schemas.microsoft.com/office/drawing/2014/main" id="{1C51D5D7-AEDA-5928-666D-09513C3DC6EE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화살표: 오른쪽 43">
              <a:extLst>
                <a:ext uri="{FF2B5EF4-FFF2-40B4-BE49-F238E27FC236}">
                  <a16:creationId xmlns:a16="http://schemas.microsoft.com/office/drawing/2014/main" id="{DDAE2295-0096-9A0B-7EB8-5480D7618143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399C7230-23E0-35BC-78B9-D29C2467AF36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45" name="사각형: 둥근 모서리 21">
                <a:extLst>
                  <a:ext uri="{FF2B5EF4-FFF2-40B4-BE49-F238E27FC236}">
                    <a16:creationId xmlns:a16="http://schemas.microsoft.com/office/drawing/2014/main" id="{AA01CE6F-65E4-C00E-748F-AF6F3D0D8D0F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B68FEB7B-8774-CE71-0E0A-E5EABE8F63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화살표: 위쪽 47">
                <a:extLst>
                  <a:ext uri="{FF2B5EF4-FFF2-40B4-BE49-F238E27FC236}">
                    <a16:creationId xmlns:a16="http://schemas.microsoft.com/office/drawing/2014/main" id="{A06942E4-3FE2-5305-2636-392907361483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47341C7D-2A61-FA06-AB78-92AD2956C5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089EE850-1758-595B-3C7F-2DED62A43C8F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0469652A-9B28-3DFC-F37B-1A41F00DCE54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6A0AC13-8A4E-BE85-E2EB-1FE9F98C130B}"/>
              </a:ext>
            </a:extLst>
          </p:cNvPr>
          <p:cNvSpPr txBox="1"/>
          <p:nvPr/>
        </p:nvSpPr>
        <p:spPr>
          <a:xfrm>
            <a:off x="364332" y="457200"/>
            <a:ext cx="5960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활용 자료 </a:t>
            </a:r>
            <a:r>
              <a:rPr lang="en-US" altLang="ko-KR" sz="32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ppt </a:t>
            </a:r>
            <a:r>
              <a:rPr lang="ko-KR" altLang="en-US" sz="32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완성 후 삭제 예정 </a:t>
            </a:r>
            <a:r>
              <a:rPr lang="en-US" altLang="ko-KR" sz="32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975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686688"/>
            <a:ext cx="10515600" cy="682438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교육 과정 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40631" y="1446308"/>
            <a:ext cx="9710738" cy="459403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01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기초 개념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 및 선물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en-US" altLang="ko-KR" sz="1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시장에 진입하기 위한 기본 지식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주춧돌을 쌓아드립니다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(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 및 선물의 이해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장단점 활용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02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기초 개념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차트 및 지표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en-US" altLang="ko-KR" sz="1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시장에 진입하기 위한 기본 지식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주춧돌을 쌓아드립니다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(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차트 기본 분석 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03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트레이딩 마인드</a:t>
            </a:r>
            <a:endParaRPr lang="en-US" altLang="ko-KR" sz="1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투자의 주체는 자기 자신입니다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올바른 투자를 위한 제어 방법이 필요합니다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(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올바른 투자를 위한 원칙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자가 </a:t>
            </a:r>
            <a:r>
              <a:rPr lang="ko-KR" altLang="en-US" sz="16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제어법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04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트레이딩 기술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지표 심화 및 실전 활용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아무리 좋은 낚싯대가 있더라도 쥘 줄을 모르면 낚을 수 없습니다</a:t>
            </a: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(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패턴의 이해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정형화된 투자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암기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반복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숙달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이해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6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자율매매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과정 </a:t>
            </a:r>
            <a:r>
              <a:rPr lang="en-US" altLang="ko-KR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05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 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트레이딩 자금운용</a:t>
            </a:r>
            <a:endParaRPr lang="en-US" altLang="ko-KR" sz="1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1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?</a:t>
            </a:r>
            <a:endParaRPr lang="ko-KR" altLang="en-US" sz="16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5" name="직사각형 4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72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686688"/>
            <a:ext cx="10515600" cy="682438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교육 과정 소개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5" name="직사각형 4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265690-8C5A-8202-F2AB-41E18937D2E5}"/>
              </a:ext>
            </a:extLst>
          </p:cNvPr>
          <p:cNvSpPr txBox="1"/>
          <p:nvPr/>
        </p:nvSpPr>
        <p:spPr>
          <a:xfrm>
            <a:off x="1447933" y="5432073"/>
            <a:ext cx="92961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25A498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저희 교육의 목표는 저 빈칸을 모두 채워드리는 것입니다</a:t>
            </a:r>
            <a:r>
              <a:rPr lang="en-US" altLang="ko-KR" sz="3200" dirty="0">
                <a:solidFill>
                  <a:srgbClr val="25A498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5B34EB3-BD49-3E00-FC88-EFAB2DF6B9B8}"/>
              </a:ext>
            </a:extLst>
          </p:cNvPr>
          <p:cNvGrpSpPr/>
          <p:nvPr/>
        </p:nvGrpSpPr>
        <p:grpSpPr>
          <a:xfrm>
            <a:off x="2551600" y="1707179"/>
            <a:ext cx="6436383" cy="3636003"/>
            <a:chOff x="2551600" y="1895692"/>
            <a:chExt cx="6436383" cy="363600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D802D6A-DAA5-D97F-C556-F7641EA0728E}"/>
                </a:ext>
              </a:extLst>
            </p:cNvPr>
            <p:cNvSpPr txBox="1"/>
            <p:nvPr/>
          </p:nvSpPr>
          <p:spPr>
            <a:xfrm>
              <a:off x="2551600" y="2715539"/>
              <a:ext cx="6351419" cy="28161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1. </a:t>
              </a:r>
              <a:r>
                <a:rPr lang="en-US" altLang="ko-KR" sz="2400" dirty="0">
                  <a:solidFill>
                    <a:srgbClr val="EA514E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█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종목들의 </a:t>
              </a:r>
              <a:r>
                <a:rPr lang="en-US" altLang="ko-KR" sz="2400" dirty="0">
                  <a:solidFill>
                    <a:srgbClr val="EA514E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█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를 파악 한다</a:t>
              </a:r>
              <a:r>
                <a:rPr lang="en-US" altLang="ko-KR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2. </a:t>
              </a:r>
              <a:r>
                <a:rPr lang="en-US" altLang="ko-KR" sz="2400" dirty="0">
                  <a:solidFill>
                    <a:srgbClr val="EA514E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█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을 통해 투자 종목을 선정 </a:t>
              </a:r>
              <a:r>
                <a:rPr lang="en-US" altLang="ko-KR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,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진입 시기를 정한다</a:t>
              </a:r>
              <a:r>
                <a:rPr lang="en-US" altLang="ko-KR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3. </a:t>
              </a:r>
              <a:r>
                <a:rPr lang="en-US" altLang="ko-KR" sz="2400" dirty="0">
                  <a:solidFill>
                    <a:srgbClr val="EA514E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█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만큼 진입한다</a:t>
              </a:r>
              <a:r>
                <a:rPr lang="en-US" altLang="ko-KR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4. 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그 뒤 </a:t>
              </a:r>
              <a:r>
                <a:rPr lang="en-US" altLang="ko-KR" sz="2400" dirty="0">
                  <a:solidFill>
                    <a:srgbClr val="EA514E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█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에 따라 </a:t>
              </a:r>
              <a:r>
                <a:rPr lang="en-US" altLang="ko-KR" sz="2400" dirty="0">
                  <a:solidFill>
                    <a:srgbClr val="EA514E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█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만큼 수익을 낸다</a:t>
              </a:r>
              <a:r>
                <a:rPr lang="en-US" altLang="ko-KR" sz="24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400" dirty="0">
                  <a:solidFill>
                    <a:srgbClr val="F0A724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* </a:t>
              </a:r>
              <a:r>
                <a:rPr lang="ko-KR" altLang="en-US" sz="2400" dirty="0">
                  <a:solidFill>
                    <a:srgbClr val="F0A724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위 과정은</a:t>
              </a:r>
              <a:r>
                <a:rPr lang="en-US" altLang="ko-KR" sz="2400" dirty="0">
                  <a:solidFill>
                    <a:srgbClr val="F0A724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, </a:t>
              </a:r>
              <a:r>
                <a:rPr lang="ko-KR" altLang="en-US" sz="2400" dirty="0">
                  <a:solidFill>
                    <a:srgbClr val="F0A724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올바른 </a:t>
              </a:r>
              <a:r>
                <a:rPr lang="en-US" altLang="ko-KR" sz="2400" dirty="0">
                  <a:solidFill>
                    <a:srgbClr val="EA514E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█ , █ </a:t>
              </a:r>
              <a:r>
                <a:rPr lang="ko-KR" altLang="en-US" sz="2400" dirty="0">
                  <a:solidFill>
                    <a:srgbClr val="F0A724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없이는 투기가 된다</a:t>
              </a:r>
              <a:r>
                <a:rPr lang="en-US" altLang="ko-KR" sz="2400" dirty="0">
                  <a:solidFill>
                    <a:srgbClr val="F0A724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DEDF47-51CF-1176-E2D5-E4B1D98C54C9}"/>
                </a:ext>
              </a:extLst>
            </p:cNvPr>
            <p:cNvSpPr txBox="1"/>
            <p:nvPr/>
          </p:nvSpPr>
          <p:spPr>
            <a:xfrm>
              <a:off x="3204027" y="1895692"/>
              <a:ext cx="578395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8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교육 목표 및 투자 정석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1559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A2342"/>
            </a:gs>
            <a:gs pos="100000">
              <a:srgbClr val="1B1F2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3414713" y="4614863"/>
            <a:ext cx="5257800" cy="857250"/>
            <a:chOff x="3414713" y="4421981"/>
            <a:chExt cx="5257800" cy="857250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3414713" y="4421981"/>
              <a:ext cx="5257800" cy="85725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033590" y="4624087"/>
              <a:ext cx="41248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01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 </a:t>
              </a:r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 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ko-KR" altLang="en-US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기초 개념 </a:t>
              </a:r>
              <a:r>
                <a:rPr lang="en-US" altLang="ko-KR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현물과 선물 </a:t>
              </a:r>
              <a:r>
                <a:rPr lang="en-US" altLang="ko-KR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2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7B230BC7-E6CE-CDC6-FDFC-11F5697D6832}"/>
              </a:ext>
            </a:extLst>
          </p:cNvPr>
          <p:cNvGrpSpPr/>
          <p:nvPr/>
        </p:nvGrpSpPr>
        <p:grpSpPr>
          <a:xfrm>
            <a:off x="2687054" y="1775097"/>
            <a:ext cx="6817892" cy="2446326"/>
            <a:chOff x="2687054" y="1775097"/>
            <a:chExt cx="6817892" cy="2446326"/>
          </a:xfrm>
        </p:grpSpPr>
        <p:grpSp>
          <p:nvGrpSpPr>
            <p:cNvPr id="12" name="그룹 11"/>
            <p:cNvGrpSpPr/>
            <p:nvPr/>
          </p:nvGrpSpPr>
          <p:grpSpPr>
            <a:xfrm>
              <a:off x="2687054" y="1775097"/>
              <a:ext cx="6817892" cy="1797191"/>
              <a:chOff x="2687054" y="2032275"/>
              <a:chExt cx="6817892" cy="1797191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4199487" y="2032275"/>
                <a:ext cx="37930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chemeClr val="bg1"/>
                    </a:solidFill>
                    <a:latin typeface="Sequel Sans Semi Bold Body" panose="020B0603050000020004" pitchFamily="34" charset="0"/>
                  </a:rPr>
                  <a:t>Actual investment with</a:t>
                </a:r>
                <a:endParaRPr lang="ko-KR" altLang="en-US" sz="2400" dirty="0">
                  <a:solidFill>
                    <a:schemeClr val="bg1"/>
                  </a:solidFill>
                  <a:latin typeface="Sequel Sans Semi Bold Body" panose="020B0603050000020004" pitchFamily="34" charset="0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2687054" y="2259806"/>
                <a:ext cx="6817892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600" dirty="0">
                    <a:solidFill>
                      <a:schemeClr val="bg1"/>
                    </a:solidFill>
                    <a:latin typeface="Sequel Sans Black Body" panose="020B0703050000020004" pitchFamily="34" charset="0"/>
                  </a:rPr>
                  <a:t>Neuti Soft</a:t>
                </a:r>
                <a:endParaRPr lang="ko-KR" altLang="en-US" sz="9600" dirty="0">
                  <a:solidFill>
                    <a:schemeClr val="bg1"/>
                  </a:solidFill>
                  <a:latin typeface="Sequel Sans Black Body" panose="020B0703050000020004" pitchFamily="34" charset="0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3799540" y="3636648"/>
              <a:ext cx="459292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Neuti Soft </a:t>
              </a:r>
              <a:r>
                <a:rPr lang="ko-KR" altLang="en-US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실전 투자 교육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634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E5B1C43-1C6F-39E5-8A96-8681B9DC3B00}"/>
              </a:ext>
            </a:extLst>
          </p:cNvPr>
          <p:cNvSpPr/>
          <p:nvPr/>
        </p:nvSpPr>
        <p:spPr>
          <a:xfrm>
            <a:off x="0" y="1"/>
            <a:ext cx="3551722" cy="6858000"/>
          </a:xfrm>
          <a:prstGeom prst="rect">
            <a:avLst/>
          </a:prstGeom>
          <a:gradFill>
            <a:gsLst>
              <a:gs pos="100000">
                <a:srgbClr val="1B1F24"/>
              </a:gs>
              <a:gs pos="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5F2B45D-22F5-1C80-9E9A-4061BD1999B9}"/>
              </a:ext>
            </a:extLst>
          </p:cNvPr>
          <p:cNvSpPr/>
          <p:nvPr/>
        </p:nvSpPr>
        <p:spPr>
          <a:xfrm>
            <a:off x="3551722" y="1"/>
            <a:ext cx="864027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34B822-9A82-7C35-B8A3-C1F62305E1FA}"/>
              </a:ext>
            </a:extLst>
          </p:cNvPr>
          <p:cNvSpPr txBox="1"/>
          <p:nvPr/>
        </p:nvSpPr>
        <p:spPr>
          <a:xfrm>
            <a:off x="274608" y="572972"/>
            <a:ext cx="1249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목차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8481F0A-4B60-C520-3BE5-97BB03CC9326}"/>
              </a:ext>
            </a:extLst>
          </p:cNvPr>
          <p:cNvGrpSpPr/>
          <p:nvPr/>
        </p:nvGrpSpPr>
        <p:grpSpPr>
          <a:xfrm>
            <a:off x="355652" y="2099505"/>
            <a:ext cx="1476048" cy="1100052"/>
            <a:chOff x="176544" y="1682357"/>
            <a:chExt cx="1476048" cy="110005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EA4175-5BAD-D6A4-CAAE-7738DCB32251}"/>
                </a:ext>
              </a:extLst>
            </p:cNvPr>
            <p:cNvSpPr txBox="1"/>
            <p:nvPr/>
          </p:nvSpPr>
          <p:spPr>
            <a:xfrm>
              <a:off x="176544" y="1682357"/>
              <a:ext cx="718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•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현물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694071-F444-B140-E3B2-9946C0190F6F}"/>
                </a:ext>
              </a:extLst>
            </p:cNvPr>
            <p:cNvSpPr txBox="1"/>
            <p:nvPr/>
          </p:nvSpPr>
          <p:spPr>
            <a:xfrm>
              <a:off x="488491" y="2043745"/>
              <a:ext cx="1164101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- 0.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현물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- 1.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현물 수익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- 2.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현물 손실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355652" y="3206568"/>
            <a:ext cx="1980994" cy="2608157"/>
            <a:chOff x="355652" y="3321959"/>
            <a:chExt cx="1980994" cy="260815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C60AEB6-CD12-2973-483C-B547E965D16F}"/>
                </a:ext>
              </a:extLst>
            </p:cNvPr>
            <p:cNvSpPr txBox="1"/>
            <p:nvPr/>
          </p:nvSpPr>
          <p:spPr>
            <a:xfrm>
              <a:off x="355652" y="3321959"/>
              <a:ext cx="718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•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선물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DA7C195-F451-0D66-9751-A047BD6D17CF}"/>
                </a:ext>
              </a:extLst>
            </p:cNvPr>
            <p:cNvSpPr txBox="1"/>
            <p:nvPr/>
          </p:nvSpPr>
          <p:spPr>
            <a:xfrm>
              <a:off x="667599" y="3683347"/>
              <a:ext cx="1669047" cy="22467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- 0.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선물</a:t>
              </a: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</a:t>
              </a: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– 1.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숏 포지션 수익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- 2.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숏 포지션 손해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- 3.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롱 포지션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- 5. </a:t>
              </a:r>
              <a:r>
                <a:rPr lang="ko-KR" altLang="en-US" sz="1400" dirty="0" err="1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레버리지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- 6. </a:t>
              </a:r>
              <a:r>
                <a:rPr lang="ko-KR" altLang="en-US" sz="1400" dirty="0" err="1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레버리지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이점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- 7. </a:t>
              </a:r>
              <a:r>
                <a:rPr lang="ko-KR" altLang="en-US" sz="1400" dirty="0" err="1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레버리지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한계점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- 8.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롱 포지션 수익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- 9.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롱 포지션 손해</a:t>
              </a:r>
              <a:b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</a:b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- 10.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강제 청산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2102CAD-CA69-D3FD-0B9C-FF110AED1670}"/>
              </a:ext>
            </a:extLst>
          </p:cNvPr>
          <p:cNvSpPr txBox="1"/>
          <p:nvPr/>
        </p:nvSpPr>
        <p:spPr>
          <a:xfrm>
            <a:off x="4902151" y="3167390"/>
            <a:ext cx="59394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선물의 차이점을 확실히 이해한다</a:t>
            </a:r>
            <a:r>
              <a:rPr lang="en-US" altLang="ko-KR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endParaRPr lang="ko-KR" altLang="en-US" sz="28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A4049A-D26E-B741-6C9F-660DCA57D8AC}"/>
              </a:ext>
            </a:extLst>
          </p:cNvPr>
          <p:cNvSpPr txBox="1"/>
          <p:nvPr/>
        </p:nvSpPr>
        <p:spPr>
          <a:xfrm>
            <a:off x="6699106" y="2644169"/>
            <a:ext cx="2345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Lecture Goals</a:t>
            </a:r>
            <a:endParaRPr lang="ko-KR" altLang="en-US" sz="2800" dirty="0">
              <a:solidFill>
                <a:schemeClr val="bg1">
                  <a:lumMod val="7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9C3F7AB-6961-B089-20FA-0C63C9CE55D3}"/>
              </a:ext>
            </a:extLst>
          </p:cNvPr>
          <p:cNvGrpSpPr/>
          <p:nvPr/>
        </p:nvGrpSpPr>
        <p:grpSpPr>
          <a:xfrm>
            <a:off x="274608" y="1520905"/>
            <a:ext cx="3179375" cy="461665"/>
            <a:chOff x="274608" y="1520905"/>
            <a:chExt cx="3179375" cy="46166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6A46052-3CB9-CAA0-A2BA-DFED55003FBF}"/>
                </a:ext>
              </a:extLst>
            </p:cNvPr>
            <p:cNvSpPr txBox="1"/>
            <p:nvPr/>
          </p:nvSpPr>
          <p:spPr>
            <a:xfrm>
              <a:off x="274608" y="1520905"/>
              <a:ext cx="7649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01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</a:t>
              </a:r>
              <a:endPara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4FC2612-8778-A224-6B8F-EAA0457C8A53}"/>
                </a:ext>
              </a:extLst>
            </p:cNvPr>
            <p:cNvSpPr txBox="1"/>
            <p:nvPr/>
          </p:nvSpPr>
          <p:spPr>
            <a:xfrm>
              <a:off x="899138" y="1567071"/>
              <a:ext cx="25548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 </a:t>
              </a:r>
              <a:r>
                <a:rPr lang="ko-KR" altLang="en-US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기초 개념 </a:t>
              </a:r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현물과 선물 </a:t>
              </a:r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dirty="0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355652" y="5814725"/>
            <a:ext cx="1752510" cy="802496"/>
            <a:chOff x="355652" y="6055504"/>
            <a:chExt cx="1752510" cy="80249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C60AEB6-CD12-2973-483C-B547E965D16F}"/>
                </a:ext>
              </a:extLst>
            </p:cNvPr>
            <p:cNvSpPr txBox="1"/>
            <p:nvPr/>
          </p:nvSpPr>
          <p:spPr>
            <a:xfrm>
              <a:off x="355652" y="6055504"/>
              <a:ext cx="7184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•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정리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DA7C195-F451-0D66-9751-A047BD6D17CF}"/>
                </a:ext>
              </a:extLst>
            </p:cNvPr>
            <p:cNvSpPr txBox="1"/>
            <p:nvPr/>
          </p:nvSpPr>
          <p:spPr>
            <a:xfrm>
              <a:off x="626666" y="6334780"/>
              <a:ext cx="148149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- 0.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정리</a:t>
              </a:r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</a:t>
              </a:r>
            </a:p>
            <a:p>
              <a:r>
                <a: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– 1. </a:t>
              </a:r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용어 돌아보기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AB9FA75-B737-6CC2-873D-1539FADDD707}"/>
              </a:ext>
            </a:extLst>
          </p:cNvPr>
          <p:cNvSpPr txBox="1"/>
          <p:nvPr/>
        </p:nvSpPr>
        <p:spPr>
          <a:xfrm>
            <a:off x="5803827" y="4447073"/>
            <a:ext cx="4314001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1. 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현물</a:t>
            </a:r>
            <a:r>
              <a:rPr lang="en-US" altLang="ko-KR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/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선물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종목들의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를 파악 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2.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을 통해 투자 종목을 선정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진입 시기를 정한다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3.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진입한다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4.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그 뒤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에 따라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수익을 낸다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*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위 과정은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올바른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 , █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없이는 투기가 된다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48911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5348047" y="2003755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F686ADD-7BA8-B6D8-1957-F5C0AFCDAECC}"/>
              </a:ext>
            </a:extLst>
          </p:cNvPr>
          <p:cNvGrpSpPr/>
          <p:nvPr/>
        </p:nvGrpSpPr>
        <p:grpSpPr>
          <a:xfrm>
            <a:off x="2954755" y="2890563"/>
            <a:ext cx="6282490" cy="2454531"/>
            <a:chOff x="4298546" y="2890563"/>
            <a:chExt cx="6282490" cy="245453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09FFE6B-D543-40CC-0476-802379620BB2}"/>
                </a:ext>
              </a:extLst>
            </p:cNvPr>
            <p:cNvSpPr txBox="1"/>
            <p:nvPr/>
          </p:nvSpPr>
          <p:spPr>
            <a:xfrm>
              <a:off x="4298546" y="2890563"/>
              <a:ext cx="6282490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코인 트레이딩의 기본 거래</a:t>
              </a:r>
              <a:endParaRPr lang="en-US" altLang="ko-KR" sz="3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32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종목의 상승율만으로 수익을 내는 방식</a:t>
              </a:r>
              <a:endParaRPr lang="en-US" altLang="ko-KR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‘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현물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’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이라는 단어는 선물과 구분 짓기 위한 의미가 강함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.</a:t>
              </a:r>
              <a:endParaRPr lang="ko-KR" altLang="en-US" sz="1600" dirty="0">
                <a:solidFill>
                  <a:schemeClr val="bg1">
                    <a:lumMod val="50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BC999C74-1D3E-F066-D333-36428460374E}"/>
                </a:ext>
              </a:extLst>
            </p:cNvPr>
            <p:cNvGrpSpPr/>
            <p:nvPr/>
          </p:nvGrpSpPr>
          <p:grpSpPr>
            <a:xfrm>
              <a:off x="6635010" y="4321519"/>
              <a:ext cx="1609562" cy="1023575"/>
              <a:chOff x="2230363" y="3060977"/>
              <a:chExt cx="1609562" cy="1023575"/>
            </a:xfrm>
          </p:grpSpPr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6284D83B-292E-07E9-A277-5AE7AAB12D88}"/>
                  </a:ext>
                </a:extLst>
              </p:cNvPr>
              <p:cNvGrpSpPr/>
              <p:nvPr/>
            </p:nvGrpSpPr>
            <p:grpSpPr>
              <a:xfrm>
                <a:off x="2230363" y="3574053"/>
                <a:ext cx="1609562" cy="510499"/>
                <a:chOff x="2208586" y="3574053"/>
                <a:chExt cx="1609562" cy="510499"/>
              </a:xfrm>
            </p:grpSpPr>
            <p:pic>
              <p:nvPicPr>
                <p:cNvPr id="18" name="그림 17">
                  <a:extLst>
                    <a:ext uri="{FF2B5EF4-FFF2-40B4-BE49-F238E27FC236}">
                      <a16:creationId xmlns:a16="http://schemas.microsoft.com/office/drawing/2014/main" id="{B70724FB-9A3C-BC27-FD9B-57CBCB8804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29587" y="3574212"/>
                  <a:ext cx="388561" cy="510181"/>
                </a:xfrm>
                <a:prstGeom prst="rect">
                  <a:avLst/>
                </a:prstGeom>
              </p:spPr>
            </p:pic>
            <p:grpSp>
              <p:nvGrpSpPr>
                <p:cNvPr id="21" name="그룹 20">
                  <a:extLst>
                    <a:ext uri="{FF2B5EF4-FFF2-40B4-BE49-F238E27FC236}">
                      <a16:creationId xmlns:a16="http://schemas.microsoft.com/office/drawing/2014/main" id="{F8DF9817-39B8-7417-B594-BCEF67959294}"/>
                    </a:ext>
                  </a:extLst>
                </p:cNvPr>
                <p:cNvGrpSpPr/>
                <p:nvPr/>
              </p:nvGrpSpPr>
              <p:grpSpPr>
                <a:xfrm>
                  <a:off x="2208586" y="3574053"/>
                  <a:ext cx="1092259" cy="510499"/>
                  <a:chOff x="3174693" y="2588202"/>
                  <a:chExt cx="1811224" cy="846528"/>
                </a:xfrm>
              </p:grpSpPr>
              <p:pic>
                <p:nvPicPr>
                  <p:cNvPr id="16" name="그림 15">
                    <a:extLst>
                      <a:ext uri="{FF2B5EF4-FFF2-40B4-BE49-F238E27FC236}">
                        <a16:creationId xmlns:a16="http://schemas.microsoft.com/office/drawing/2014/main" id="{54E4D974-9C4C-A136-4713-099725F287E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174693" y="2589198"/>
                    <a:ext cx="845534" cy="845532"/>
                  </a:xfrm>
                  <a:prstGeom prst="rect">
                    <a:avLst/>
                  </a:prstGeom>
                </p:spPr>
              </p:pic>
              <p:pic>
                <p:nvPicPr>
                  <p:cNvPr id="20" name="그림 19">
                    <a:extLst>
                      <a:ext uri="{FF2B5EF4-FFF2-40B4-BE49-F238E27FC236}">
                        <a16:creationId xmlns:a16="http://schemas.microsoft.com/office/drawing/2014/main" id="{BEFDEF76-1FDD-F0C4-CBB2-B95A10A99D1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139917" y="2588202"/>
                    <a:ext cx="846000" cy="846000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D0F2E58-5ADF-D9F6-D3B9-D144E911799D}"/>
                  </a:ext>
                </a:extLst>
              </p:cNvPr>
              <p:cNvSpPr txBox="1"/>
              <p:nvPr/>
            </p:nvSpPr>
            <p:spPr>
              <a:xfrm>
                <a:off x="2237490" y="3060977"/>
                <a:ext cx="159530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지원 거래소</a:t>
                </a:r>
                <a:endParaRPr lang="ko-KR" altLang="en-US" sz="16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8564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5039469" y="2003755"/>
            <a:ext cx="21130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 수익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1150E8-DB18-A2E1-9635-E7E365551F5D}"/>
              </a:ext>
            </a:extLst>
          </p:cNvPr>
          <p:cNvSpPr txBox="1"/>
          <p:nvPr/>
        </p:nvSpPr>
        <p:spPr>
          <a:xfrm>
            <a:off x="8031361" y="3006912"/>
            <a:ext cx="2885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매도 시점이 곧 청산 시점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CF4D70-881D-4B67-611E-66B30C1A9701}"/>
              </a:ext>
            </a:extLst>
          </p:cNvPr>
          <p:cNvSpPr txBox="1"/>
          <p:nvPr/>
        </p:nvSpPr>
        <p:spPr>
          <a:xfrm>
            <a:off x="1274709" y="4300264"/>
            <a:ext cx="2877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매수시점이 곧 진입 시점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9296517-0F60-6DC3-63A6-D81D4D71CBA5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9" name="화살표: 오른쪽 8">
              <a:extLst>
                <a:ext uri="{FF2B5EF4-FFF2-40B4-BE49-F238E27FC236}">
                  <a16:creationId xmlns:a16="http://schemas.microsoft.com/office/drawing/2014/main" id="{16A575B1-9B5D-593A-6E7B-579B4AFECD04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화살표: 오른쪽 10">
              <a:extLst>
                <a:ext uri="{FF2B5EF4-FFF2-40B4-BE49-F238E27FC236}">
                  <a16:creationId xmlns:a16="http://schemas.microsoft.com/office/drawing/2014/main" id="{136BEF95-C29A-6A9F-B864-0AF63F74A453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C564C6D-B466-0F1E-617B-02C15FCC6805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16" name="사각형: 둥근 모서리 21">
                <a:extLst>
                  <a:ext uri="{FF2B5EF4-FFF2-40B4-BE49-F238E27FC236}">
                    <a16:creationId xmlns:a16="http://schemas.microsoft.com/office/drawing/2014/main" id="{D7BF09E4-0762-1144-F137-C229B30313C8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6AAF221D-FB96-6E5E-6508-0BCCADF368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화살표: 위쪽 17">
                <a:extLst>
                  <a:ext uri="{FF2B5EF4-FFF2-40B4-BE49-F238E27FC236}">
                    <a16:creationId xmlns:a16="http://schemas.microsoft.com/office/drawing/2014/main" id="{C2C34DDB-ED00-606E-02A4-4BFE80D8C53D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ED0374D2-3AC8-A612-4FD1-4E2C079EB7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1306D1AC-BD92-2327-851E-11F911235A38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E4B9D809-1DF3-A9B0-BBBD-E479CF1ABA5E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102232" y="4819596"/>
            <a:ext cx="59875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현물은 </a:t>
            </a:r>
            <a:r>
              <a:rPr lang="ko-KR" altLang="en-US" sz="2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매수</a:t>
            </a:r>
            <a:r>
              <a:rPr lang="en-US" altLang="ko-KR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2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매도</a:t>
            </a:r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로 간단히 투자를 구분</a:t>
            </a:r>
            <a:endParaRPr lang="en-US" altLang="ko-KR" sz="22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 시점에서 진입 시점보다 상승했다면</a:t>
            </a:r>
            <a:r>
              <a:rPr lang="en-US" altLang="ko-KR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2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수익을 얻음</a:t>
            </a:r>
          </a:p>
        </p:txBody>
      </p:sp>
    </p:spTree>
    <p:extLst>
      <p:ext uri="{BB962C8B-B14F-4D97-AF65-F5344CB8AC3E}">
        <p14:creationId xmlns:p14="http://schemas.microsoft.com/office/powerpoint/2010/main" val="2972136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D0B0CB2-595D-89AD-1EE1-07A563F83EEE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5010607" y="2003755"/>
            <a:ext cx="2170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1-2.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 손실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1" y="4199973"/>
            <a:ext cx="2885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매도 시점이 곧 청산 시점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7" y="3042967"/>
            <a:ext cx="2885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매수 시점이 곧 진입 시점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AD74727-6314-899A-B0F3-F42EEFFDAB85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57B315B4-FC94-77DB-8011-15CF27B23C7F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93A016CE-0476-1F58-5316-4C8BAC8136EC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EB3477D-62C9-A737-AFDC-7C121EC51697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27" name="화살표: 위쪽 26">
                <a:extLst>
                  <a:ext uri="{FF2B5EF4-FFF2-40B4-BE49-F238E27FC236}">
                    <a16:creationId xmlns:a16="http://schemas.microsoft.com/office/drawing/2014/main" id="{0FAD8460-F72A-A8B9-BF4C-1AEA04D9406F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9E5A27D1-30B9-26CD-9C9B-34D1C448781E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184C741A-42CB-0135-23C9-4C33052B32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51CD6041-F441-E2D1-77D9-05A0E9A5C9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6D3302D9-9CAD-4ED5-9B98-D37B1B8678CA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340ACD5D-2752-7FFA-F929-B994A77A7ECF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519431A8-E3B5-A6A1-ADBF-0D1E1913945E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A19A364-3378-E888-B272-BA766316D451}"/>
              </a:ext>
            </a:extLst>
          </p:cNvPr>
          <p:cNvSpPr txBox="1"/>
          <p:nvPr/>
        </p:nvSpPr>
        <p:spPr>
          <a:xfrm>
            <a:off x="2980404" y="4827072"/>
            <a:ext cx="62311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현물은 </a:t>
            </a:r>
            <a:r>
              <a:rPr lang="ko-KR" altLang="en-US" sz="2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매수</a:t>
            </a:r>
            <a:r>
              <a:rPr lang="en-US" altLang="ko-KR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2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매도</a:t>
            </a:r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로 간단히 투자를 구분</a:t>
            </a:r>
            <a:endParaRPr lang="en-US" altLang="ko-KR" sz="22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 시점에서 진입 시점보다 하락했다면</a:t>
            </a:r>
            <a:r>
              <a:rPr lang="en-US" altLang="ko-KR" sz="2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22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손실이 일어남</a:t>
            </a:r>
          </a:p>
        </p:txBody>
      </p:sp>
    </p:spTree>
    <p:extLst>
      <p:ext uri="{BB962C8B-B14F-4D97-AF65-F5344CB8AC3E}">
        <p14:creationId xmlns:p14="http://schemas.microsoft.com/office/powerpoint/2010/main" val="2427031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07E3B30-5889-0B3D-36AD-3696FA9F4B47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5319185" y="2003755"/>
            <a:ext cx="1553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AFC4C24-7628-8240-D4A8-CDCF324AD761}"/>
              </a:ext>
            </a:extLst>
          </p:cNvPr>
          <p:cNvGrpSpPr/>
          <p:nvPr/>
        </p:nvGrpSpPr>
        <p:grpSpPr>
          <a:xfrm>
            <a:off x="5558661" y="2982724"/>
            <a:ext cx="4762842" cy="1561858"/>
            <a:chOff x="4958018" y="3290694"/>
            <a:chExt cx="4762842" cy="156185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09FFE6B-D543-40CC-0476-802379620BB2}"/>
                </a:ext>
              </a:extLst>
            </p:cNvPr>
            <p:cNvSpPr txBox="1"/>
            <p:nvPr/>
          </p:nvSpPr>
          <p:spPr>
            <a:xfrm>
              <a:off x="4958018" y="3290694"/>
              <a:ext cx="47628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현재 시점에서 보유 가격만큼의 개수로</a:t>
              </a:r>
              <a:endParaRPr lang="en-US" altLang="ko-KR" sz="2400" dirty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미래에 체결될 매매를 계약하는 거래</a:t>
              </a:r>
              <a:endParaRPr lang="en-US" altLang="ko-KR" sz="2400" dirty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0456371-7321-4371-65CF-7EA1BA126A41}"/>
                </a:ext>
              </a:extLst>
            </p:cNvPr>
            <p:cNvSpPr txBox="1"/>
            <p:nvPr/>
          </p:nvSpPr>
          <p:spPr>
            <a:xfrm>
              <a:off x="4958018" y="4267777"/>
              <a:ext cx="47367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양방향의 거래가 가능</a:t>
              </a:r>
              <a:endParaRPr lang="en-US" altLang="ko-KR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상승만이 아닌 하락에서도 수익 실현 가능성 보장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4873934-95A5-487F-3000-ADD679BFBF02}"/>
              </a:ext>
            </a:extLst>
          </p:cNvPr>
          <p:cNvGrpSpPr/>
          <p:nvPr/>
        </p:nvGrpSpPr>
        <p:grpSpPr>
          <a:xfrm>
            <a:off x="2114898" y="2704745"/>
            <a:ext cx="2847975" cy="2117817"/>
            <a:chOff x="1798730" y="2511586"/>
            <a:chExt cx="2847975" cy="211781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FAF9C2-6966-DF0E-E1D4-13E298677FA7}"/>
                </a:ext>
              </a:extLst>
            </p:cNvPr>
            <p:cNvSpPr/>
            <p:nvPr/>
          </p:nvSpPr>
          <p:spPr>
            <a:xfrm>
              <a:off x="1798730" y="3029203"/>
              <a:ext cx="2847975" cy="1600200"/>
            </a:xfrm>
            <a:prstGeom prst="round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F64CD6-E3E1-EE48-BAA5-23625298BCBD}"/>
                </a:ext>
              </a:extLst>
            </p:cNvPr>
            <p:cNvSpPr txBox="1"/>
            <p:nvPr/>
          </p:nvSpPr>
          <p:spPr>
            <a:xfrm>
              <a:off x="2425063" y="2511586"/>
              <a:ext cx="15953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지원 거래소</a:t>
              </a:r>
              <a:endPara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EED8C36E-A1CF-B379-383D-C8FB1DCD878A}"/>
              </a:ext>
            </a:extLst>
          </p:cNvPr>
          <p:cNvSpPr txBox="1"/>
          <p:nvPr/>
        </p:nvSpPr>
        <p:spPr>
          <a:xfrm>
            <a:off x="1274709" y="5029527"/>
            <a:ext cx="96425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rgbClr val="F4AF8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더불어</a:t>
            </a:r>
            <a:r>
              <a:rPr lang="en-US" altLang="ko-KR" sz="3000" dirty="0">
                <a:solidFill>
                  <a:srgbClr val="F4AF8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3000" dirty="0">
                <a:solidFill>
                  <a:srgbClr val="F4AF8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현물과 달리 레버리지와 포지션이 존재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9FFE6B-D543-40CC-0476-802379620BB2}"/>
              </a:ext>
            </a:extLst>
          </p:cNvPr>
          <p:cNvSpPr txBox="1"/>
          <p:nvPr/>
        </p:nvSpPr>
        <p:spPr>
          <a:xfrm>
            <a:off x="6802466" y="2147825"/>
            <a:ext cx="16081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先</a:t>
            </a:r>
            <a:r>
              <a: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먼저 선 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物</a:t>
            </a:r>
            <a:r>
              <a: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물건 물</a:t>
            </a:r>
            <a:endParaRPr lang="ko-KR" altLang="en-US" sz="16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6772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05058" y="2003755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숏 포지션 수익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1968" y="2693614"/>
            <a:ext cx="2888672" cy="338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1968" y="3032169"/>
            <a:ext cx="288867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빌린다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(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가치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40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( 4 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0" y="3740808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1360" y="4048585"/>
            <a:ext cx="28859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1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갚는다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(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가치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 – 10 = 30</a:t>
            </a:r>
            <a:r>
              <a:rPr lang="ko-KR" altLang="en-US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차익을 냈다</a:t>
            </a:r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!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+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실현 수익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70</a:t>
            </a:r>
            <a:r>
              <a:rPr lang="ko-KR" altLang="en-US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</a:t>
            </a:r>
            <a:r>
              <a:rPr lang="ko-KR" altLang="en-US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수익률 </a:t>
            </a:r>
            <a:r>
              <a:rPr lang="en-US" altLang="ko-KR" sz="1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75%)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E9CF07-8E61-D6B7-EE0E-2104897DC9DD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하락할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Short 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07EC9CF1-E78B-3792-98B1-742E956CEDD2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41" name="화살표: 오른쪽 40">
              <a:extLst>
                <a:ext uri="{FF2B5EF4-FFF2-40B4-BE49-F238E27FC236}">
                  <a16:creationId xmlns:a16="http://schemas.microsoft.com/office/drawing/2014/main" id="{549F170E-FC1E-3C5C-1F3B-1B43FA1E686D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화살표: 오른쪽 41">
              <a:extLst>
                <a:ext uri="{FF2B5EF4-FFF2-40B4-BE49-F238E27FC236}">
                  <a16:creationId xmlns:a16="http://schemas.microsoft.com/office/drawing/2014/main" id="{22766FB0-5DDA-0D85-6B96-98CE3F3661D8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095B8383-2CE3-BBCC-E08E-BDD59675F1CA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44" name="화살표: 위쪽 43">
                <a:extLst>
                  <a:ext uri="{FF2B5EF4-FFF2-40B4-BE49-F238E27FC236}">
                    <a16:creationId xmlns:a16="http://schemas.microsoft.com/office/drawing/2014/main" id="{BD17FB0F-EB4C-C040-4782-942543AABDD3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F11C65B1-522E-ABB1-096C-8E827AC54044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2DD4763A-328E-B281-038D-62F9718287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0E6997A8-605B-B075-C9A4-FAE2FF5D5B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082EA06E-901F-2C74-414F-C2A4AA153F3A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49" name="타원 48">
                  <a:extLst>
                    <a:ext uri="{FF2B5EF4-FFF2-40B4-BE49-F238E27FC236}">
                      <a16:creationId xmlns:a16="http://schemas.microsoft.com/office/drawing/2014/main" id="{25E10901-D7AE-524D-DDA5-4B7748B0D7CF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0" name="타원 49">
                  <a:extLst>
                    <a:ext uri="{FF2B5EF4-FFF2-40B4-BE49-F238E27FC236}">
                      <a16:creationId xmlns:a16="http://schemas.microsoft.com/office/drawing/2014/main" id="{C091B5D3-029E-0082-3318-BC814D680998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818804" y="4764101"/>
            <a:ext cx="455445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시점 때 한 종목을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x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 빌린 후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 </a:t>
            </a:r>
            <a:r>
              <a: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시점 때 </a:t>
            </a:r>
            <a:r>
              <a:rPr lang="en-US" altLang="ko-KR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 </a:t>
            </a:r>
            <a:r>
              <a:rPr lang="ko-KR" altLang="en-US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시점의 </a:t>
            </a:r>
            <a:r>
              <a: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가격으로 </a:t>
            </a:r>
            <a:r>
              <a:rPr lang="en-US" altLang="ko-KR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x</a:t>
            </a:r>
            <a:r>
              <a:rPr lang="ko-KR" altLang="en-US" sz="16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 되갚는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방식</a:t>
            </a:r>
            <a:endParaRPr lang="en-US" altLang="ko-KR" sz="16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 </a:t>
            </a:r>
            <a:r>
              <a:rPr lang="ko-KR" altLang="en-US" sz="2000" dirty="0" err="1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추세여도</a:t>
            </a:r>
            <a:r>
              <a:rPr lang="ko-KR" altLang="en-US" sz="2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수익을 낼 수 있는 방법</a:t>
            </a:r>
            <a:r>
              <a:rPr lang="en-US" altLang="ko-KR" sz="20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ko-KR" altLang="en-US" sz="20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503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23493" y="2003755"/>
            <a:ext cx="2945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2-2.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숏 포지션 손해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4D03E9-3F3E-B67B-44C8-1D0480C23477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하락할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Short 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3993575"/>
            <a:ext cx="28774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4708" y="4301352"/>
            <a:ext cx="287743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8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빌린다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( 4 * 10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80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1" y="2549124"/>
            <a:ext cx="2885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1361" y="2856901"/>
            <a:ext cx="28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12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갚는다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( 12* 10 = 120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80 – 120 = -40</a:t>
            </a:r>
            <a:r>
              <a:rPr lang="ko-KR" altLang="en-US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손실이 발생</a:t>
            </a:r>
            <a:endParaRPr lang="en-US" altLang="ko-KR" sz="10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확정 손실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손실률 </a:t>
            </a:r>
            <a:r>
              <a:rPr lang="en-US" altLang="ko-KR" sz="1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50% 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DE67CBE-DC32-D600-3794-32C26CFEF436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6647F567-F4CE-4648-5271-4407BF6E209F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화살표: 오른쪽 24">
              <a:extLst>
                <a:ext uri="{FF2B5EF4-FFF2-40B4-BE49-F238E27FC236}">
                  <a16:creationId xmlns:a16="http://schemas.microsoft.com/office/drawing/2014/main" id="{5BFD0862-16F5-A6AA-A49B-D99B41751315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B19345DF-3F2B-4FCA-E630-6C6914FE55A6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29" name="사각형: 둥근 모서리 21">
                <a:extLst>
                  <a:ext uri="{FF2B5EF4-FFF2-40B4-BE49-F238E27FC236}">
                    <a16:creationId xmlns:a16="http://schemas.microsoft.com/office/drawing/2014/main" id="{462CF932-026B-948E-4C49-CFBCB9DC4EE8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9AA6DAF3-EB90-3FF7-8A53-FD80158508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화살표: 위쪽 32">
                <a:extLst>
                  <a:ext uri="{FF2B5EF4-FFF2-40B4-BE49-F238E27FC236}">
                    <a16:creationId xmlns:a16="http://schemas.microsoft.com/office/drawing/2014/main" id="{D80DE69B-BABA-0CBD-B827-7CB7C166CB15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A59CDDFC-A705-39B8-73A6-570187557E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54E5F839-E5CE-8F01-8597-F8A88261422B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71A65E1C-883A-D6D2-E019-F3F69654E0BC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4399098" y="4857849"/>
            <a:ext cx="33938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하지만</a:t>
            </a:r>
            <a:r>
              <a:rPr lang="en-US" altLang="ko-KR" sz="2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자신이 설정한 포지션과</a:t>
            </a:r>
            <a:endParaRPr lang="en-US" altLang="ko-KR" sz="20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추세가 반대가 되면 손해를 본다</a:t>
            </a:r>
            <a:r>
              <a:rPr lang="en-US" altLang="ko-KR" sz="20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20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3752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1B1F24"/>
            </a:gs>
            <a:gs pos="0">
              <a:srgbClr val="2A234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2687054" y="1775097"/>
            <a:ext cx="6817892" cy="1797191"/>
            <a:chOff x="2687054" y="2032275"/>
            <a:chExt cx="6817892" cy="1797191"/>
          </a:xfrm>
        </p:grpSpPr>
        <p:sp>
          <p:nvSpPr>
            <p:cNvPr id="4" name="TextBox 3"/>
            <p:cNvSpPr txBox="1"/>
            <p:nvPr/>
          </p:nvSpPr>
          <p:spPr>
            <a:xfrm>
              <a:off x="4199487" y="2032275"/>
              <a:ext cx="37930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</a:t>
              </a:r>
              <a:endParaRPr lang="ko-KR" altLang="en-US" sz="24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687054" y="2259806"/>
              <a:ext cx="681789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600" dirty="0">
                  <a:solidFill>
                    <a:schemeClr val="bg1"/>
                  </a:solidFill>
                  <a:latin typeface="Sequel Sans Black Body" panose="020B0703050000020004" pitchFamily="34" charset="0"/>
                </a:rPr>
                <a:t>Neuti Soft</a:t>
              </a:r>
              <a:endParaRPr lang="ko-KR" altLang="en-US" sz="9600" dirty="0">
                <a:solidFill>
                  <a:schemeClr val="bg1"/>
                </a:solidFill>
                <a:latin typeface="Sequel Sans Black Body" panose="020B0703050000020004" pitchFamily="34" charset="0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799540" y="3636648"/>
            <a:ext cx="45929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Neuti Soft </a:t>
            </a:r>
            <a:r>
              <a:rPr lang="ko-KR" altLang="en-US" sz="3200" dirty="0">
                <a:solidFill>
                  <a:schemeClr val="bg1">
                    <a:lumMod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실전 투자 교육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3414713" y="4614863"/>
            <a:ext cx="5257800" cy="8572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95620" y="4816969"/>
            <a:ext cx="28007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00</a:t>
            </a:r>
            <a:r>
              <a:rPr lang="ko-KR" altLang="en-US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 </a:t>
            </a:r>
            <a:r>
              <a:rPr lang="ko-KR" altLang="en-US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2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오리엔테이션</a:t>
            </a:r>
          </a:p>
        </p:txBody>
      </p:sp>
    </p:spTree>
    <p:extLst>
      <p:ext uri="{BB962C8B-B14F-4D97-AF65-F5344CB8AC3E}">
        <p14:creationId xmlns:p14="http://schemas.microsoft.com/office/powerpoint/2010/main" val="404579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B960875-ED88-A87C-758F-6E3EB561A7A5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981761" y="2003755"/>
            <a:ext cx="2228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2-3.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40252" y="3006912"/>
            <a:ext cx="2877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4301135"/>
            <a:ext cx="28770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B5717-0A42-4FC3-0700-C262D26E4530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01868B45-DE58-BE6C-FB0B-02C56CAFB1C9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21180006-A93F-D852-976C-359E06D2B27E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0BBF6BD3-1006-526D-D745-BE37F777BAC8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C4B1703-9EF4-5B24-E1BB-BD2D76C7FE2A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27" name="사각형: 둥근 모서리 21">
                <a:extLst>
                  <a:ext uri="{FF2B5EF4-FFF2-40B4-BE49-F238E27FC236}">
                    <a16:creationId xmlns:a16="http://schemas.microsoft.com/office/drawing/2014/main" id="{76ADFBAF-EA79-AB2D-F257-6774D9C8AEA9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1F1472A6-2ADE-4E46-FA3A-5B4C7F48D4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화살표: 위쪽 28">
                <a:extLst>
                  <a:ext uri="{FF2B5EF4-FFF2-40B4-BE49-F238E27FC236}">
                    <a16:creationId xmlns:a16="http://schemas.microsoft.com/office/drawing/2014/main" id="{3576894F-09F2-708A-67F7-86987F6E6BFF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786CCA4A-7B92-51D3-8C32-B5AB90A00B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9D14A45-D6F5-36C8-97D3-CA999C66B711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FCCB85A6-0724-0B3C-5D22-B9DF5DA6D9BA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1274708" y="4912365"/>
            <a:ext cx="9642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현물의 수익 방법과 동일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 시점에 비해 상승한 가격으로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청산하면 수익을 얻음</a:t>
            </a:r>
            <a:endParaRPr lang="ko-KR" altLang="en-US" sz="16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9641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B960875-ED88-A87C-758F-6E3EB561A7A5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981761" y="2003755"/>
            <a:ext cx="2228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2-3.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40252" y="3006912"/>
            <a:ext cx="2877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4301135"/>
            <a:ext cx="28770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B5717-0A42-4FC3-0700-C262D26E4530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01868B45-DE58-BE6C-FB0B-02C56CAFB1C9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21180006-A93F-D852-976C-359E06D2B27E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0BBF6BD3-1006-526D-D745-BE37F777BAC8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C4B1703-9EF4-5B24-E1BB-BD2D76C7FE2A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27" name="사각형: 둥근 모서리 21">
                <a:extLst>
                  <a:ext uri="{FF2B5EF4-FFF2-40B4-BE49-F238E27FC236}">
                    <a16:creationId xmlns:a16="http://schemas.microsoft.com/office/drawing/2014/main" id="{76ADFBAF-EA79-AB2D-F257-6774D9C8AEA9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1F1472A6-2ADE-4E46-FA3A-5B4C7F48D4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화살표: 위쪽 28">
                <a:extLst>
                  <a:ext uri="{FF2B5EF4-FFF2-40B4-BE49-F238E27FC236}">
                    <a16:creationId xmlns:a16="http://schemas.microsoft.com/office/drawing/2014/main" id="{3576894F-09F2-708A-67F7-86987F6E6BFF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786CCA4A-7B92-51D3-8C32-B5AB90A00B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9D14A45-D6F5-36C8-97D3-CA999C66B711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FCCB85A6-0724-0B3C-5D22-B9DF5DA6D9BA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1274708" y="4912365"/>
            <a:ext cx="9642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현물의 수익 방법과 동일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 시점에 비해 상승한 가격으로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청산하면 수익을 얻음</a:t>
            </a:r>
            <a:endParaRPr lang="ko-KR" altLang="en-US" sz="16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61828D9-9FDD-9FAB-01B1-281E14BEF4F8}"/>
              </a:ext>
            </a:extLst>
          </p:cNvPr>
          <p:cNvGrpSpPr/>
          <p:nvPr/>
        </p:nvGrpSpPr>
        <p:grpSpPr>
          <a:xfrm>
            <a:off x="1274708" y="1722069"/>
            <a:ext cx="9642584" cy="4073880"/>
            <a:chOff x="1345832" y="1752549"/>
            <a:chExt cx="9642584" cy="4073880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5FC3F0DB-4AE2-12B2-0ECC-9236B68F18D9}"/>
                </a:ext>
              </a:extLst>
            </p:cNvPr>
            <p:cNvSpPr/>
            <p:nvPr/>
          </p:nvSpPr>
          <p:spPr>
            <a:xfrm>
              <a:off x="1345832" y="1752549"/>
              <a:ext cx="9642584" cy="4073880"/>
            </a:xfrm>
            <a:prstGeom prst="roundRect">
              <a:avLst>
                <a:gd name="adj" fmla="val 7138"/>
              </a:avLst>
            </a:prstGeom>
            <a:solidFill>
              <a:schemeClr val="tx1">
                <a:lumMod val="95000"/>
                <a:lumOff val="5000"/>
                <a:alpha val="6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AD2E0B6C-F991-3B72-044D-265112BBC99D}"/>
                </a:ext>
              </a:extLst>
            </p:cNvPr>
            <p:cNvGrpSpPr/>
            <p:nvPr/>
          </p:nvGrpSpPr>
          <p:grpSpPr>
            <a:xfrm>
              <a:off x="3039459" y="3027489"/>
              <a:ext cx="6101609" cy="1524000"/>
              <a:chOff x="3235665" y="3027489"/>
              <a:chExt cx="6101609" cy="1524000"/>
            </a:xfrm>
          </p:grpSpPr>
          <p:pic>
            <p:nvPicPr>
              <p:cNvPr id="17" name="그림 16" descr="텍스트, 클립아트이(가) 표시된 사진&#10;&#10;자동 생성된 설명">
                <a:extLst>
                  <a:ext uri="{FF2B5EF4-FFF2-40B4-BE49-F238E27FC236}">
                    <a16:creationId xmlns:a16="http://schemas.microsoft.com/office/drawing/2014/main" id="{58109181-9B7F-86E9-0742-B29F7B7206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35665" y="3027489"/>
                <a:ext cx="1524000" cy="1524000"/>
              </a:xfrm>
              <a:prstGeom prst="rect">
                <a:avLst/>
              </a:prstGeom>
            </p:spPr>
          </p:pic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9DB51559-FA73-468D-8598-B892484FEA54}"/>
                  </a:ext>
                </a:extLst>
              </p:cNvPr>
              <p:cNvGrpSpPr/>
              <p:nvPr/>
            </p:nvGrpSpPr>
            <p:grpSpPr>
              <a:xfrm>
                <a:off x="5176061" y="3178037"/>
                <a:ext cx="4161213" cy="1222905"/>
                <a:chOff x="5176061" y="3307961"/>
                <a:chExt cx="4161213" cy="1222905"/>
              </a:xfrm>
            </p:grpSpPr>
            <p:sp>
              <p:nvSpPr>
                <p:cNvPr id="20" name="사각형: 둥근 모서리 19">
                  <a:extLst>
                    <a:ext uri="{FF2B5EF4-FFF2-40B4-BE49-F238E27FC236}">
                      <a16:creationId xmlns:a16="http://schemas.microsoft.com/office/drawing/2014/main" id="{4B10E9A4-1CF2-9980-EDB2-22BB7CD25871}"/>
                    </a:ext>
                  </a:extLst>
                </p:cNvPr>
                <p:cNvSpPr/>
                <p:nvPr/>
              </p:nvSpPr>
              <p:spPr>
                <a:xfrm>
                  <a:off x="5176061" y="3307961"/>
                  <a:ext cx="4161213" cy="1222905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2B4ECC78-CF10-F14B-A881-C5E8439F1C76}"/>
                    </a:ext>
                  </a:extLst>
                </p:cNvPr>
                <p:cNvSpPr txBox="1"/>
                <p:nvPr/>
              </p:nvSpPr>
              <p:spPr>
                <a:xfrm>
                  <a:off x="5178214" y="3380804"/>
                  <a:ext cx="4156907" cy="10772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롱 포지션은 현물 </a:t>
                  </a:r>
                  <a:r>
                    <a:rPr lang="ko-KR" altLang="en-US" sz="3200" dirty="0" err="1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거래랑</a:t>
                  </a:r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endParaRPr lang="en-US" altLang="ko-KR" sz="32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  <a:p>
                  <a:pPr algn="ctr"/>
                  <a:r>
                    <a:rPr lang="ko-KR" altLang="en-US" sz="3200" dirty="0" err="1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다를게</a:t>
                  </a:r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없네</a:t>
                  </a:r>
                  <a:r>
                    <a:rPr lang="en-US" altLang="ko-KR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?</a:t>
                  </a:r>
                  <a:r>
                    <a:rPr lang="en-US" altLang="ko-KR" sz="2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?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0383157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B960875-ED88-A87C-758F-6E3EB561A7A5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981761" y="2003755"/>
            <a:ext cx="2228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2-3.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40252" y="3006912"/>
            <a:ext cx="2877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4301135"/>
            <a:ext cx="28770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B5717-0A42-4FC3-0700-C262D26E4530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01868B45-DE58-BE6C-FB0B-02C56CAFB1C9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21180006-A93F-D852-976C-359E06D2B27E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0BBF6BD3-1006-526D-D745-BE37F777BAC8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C4B1703-9EF4-5B24-E1BB-BD2D76C7FE2A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27" name="사각형: 둥근 모서리 21">
                <a:extLst>
                  <a:ext uri="{FF2B5EF4-FFF2-40B4-BE49-F238E27FC236}">
                    <a16:creationId xmlns:a16="http://schemas.microsoft.com/office/drawing/2014/main" id="{76ADFBAF-EA79-AB2D-F257-6774D9C8AEA9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1F1472A6-2ADE-4E46-FA3A-5B4C7F48D4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화살표: 위쪽 28">
                <a:extLst>
                  <a:ext uri="{FF2B5EF4-FFF2-40B4-BE49-F238E27FC236}">
                    <a16:creationId xmlns:a16="http://schemas.microsoft.com/office/drawing/2014/main" id="{3576894F-09F2-708A-67F7-86987F6E6BFF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786CCA4A-7B92-51D3-8C32-B5AB90A00B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9D14A45-D6F5-36C8-97D3-CA999C66B711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FCCB85A6-0724-0B3C-5D22-B9DF5DA6D9BA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1274708" y="4912365"/>
            <a:ext cx="9642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현물의 수익 방법과 동일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 시점에 비해 상승한 가격으로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청산하면 수익을 얻음</a:t>
            </a:r>
            <a:endParaRPr lang="ko-KR" altLang="en-US" sz="16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C7EB233-5CCB-A827-D8EB-F80478C6B86A}"/>
              </a:ext>
            </a:extLst>
          </p:cNvPr>
          <p:cNvGrpSpPr/>
          <p:nvPr/>
        </p:nvGrpSpPr>
        <p:grpSpPr>
          <a:xfrm>
            <a:off x="1274708" y="1722069"/>
            <a:ext cx="9642584" cy="4073880"/>
            <a:chOff x="1345832" y="1752549"/>
            <a:chExt cx="9642584" cy="4073880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424A5615-EA95-F16E-151C-06B461260842}"/>
                </a:ext>
              </a:extLst>
            </p:cNvPr>
            <p:cNvSpPr/>
            <p:nvPr/>
          </p:nvSpPr>
          <p:spPr>
            <a:xfrm>
              <a:off x="1345832" y="1752549"/>
              <a:ext cx="9642584" cy="4073880"/>
            </a:xfrm>
            <a:prstGeom prst="roundRect">
              <a:avLst>
                <a:gd name="adj" fmla="val 7138"/>
              </a:avLst>
            </a:prstGeom>
            <a:solidFill>
              <a:schemeClr val="tx1">
                <a:lumMod val="95000"/>
                <a:lumOff val="5000"/>
                <a:alpha val="6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7BFFA75F-6003-044C-5305-4B8FFD1710B8}"/>
                </a:ext>
              </a:extLst>
            </p:cNvPr>
            <p:cNvGrpSpPr/>
            <p:nvPr/>
          </p:nvGrpSpPr>
          <p:grpSpPr>
            <a:xfrm>
              <a:off x="3039459" y="3027489"/>
              <a:ext cx="6101609" cy="1524000"/>
              <a:chOff x="3235665" y="3027489"/>
              <a:chExt cx="6101609" cy="1524000"/>
            </a:xfrm>
          </p:grpSpPr>
          <p:pic>
            <p:nvPicPr>
              <p:cNvPr id="17" name="그림 16" descr="텍스트, 클립아트이(가) 표시된 사진&#10;&#10;자동 생성된 설명">
                <a:extLst>
                  <a:ext uri="{FF2B5EF4-FFF2-40B4-BE49-F238E27FC236}">
                    <a16:creationId xmlns:a16="http://schemas.microsoft.com/office/drawing/2014/main" id="{95488F4A-3CD5-DA77-328D-114F0951F8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35665" y="3027489"/>
                <a:ext cx="1524000" cy="1524000"/>
              </a:xfrm>
              <a:prstGeom prst="rect">
                <a:avLst/>
              </a:prstGeom>
            </p:spPr>
          </p:pic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3099D701-B8E9-5602-BAD7-EB0B96A9239B}"/>
                  </a:ext>
                </a:extLst>
              </p:cNvPr>
              <p:cNvGrpSpPr/>
              <p:nvPr/>
            </p:nvGrpSpPr>
            <p:grpSpPr>
              <a:xfrm>
                <a:off x="5176061" y="3178037"/>
                <a:ext cx="4161213" cy="1222905"/>
                <a:chOff x="5176061" y="3307961"/>
                <a:chExt cx="4161213" cy="1222905"/>
              </a:xfrm>
            </p:grpSpPr>
            <p:sp>
              <p:nvSpPr>
                <p:cNvPr id="20" name="사각형: 둥근 모서리 19">
                  <a:extLst>
                    <a:ext uri="{FF2B5EF4-FFF2-40B4-BE49-F238E27FC236}">
                      <a16:creationId xmlns:a16="http://schemas.microsoft.com/office/drawing/2014/main" id="{17529773-B5CF-C89D-9926-C8F402FB8504}"/>
                    </a:ext>
                  </a:extLst>
                </p:cNvPr>
                <p:cNvSpPr/>
                <p:nvPr/>
              </p:nvSpPr>
              <p:spPr>
                <a:xfrm>
                  <a:off x="5176061" y="3307961"/>
                  <a:ext cx="4161213" cy="1222905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E20DCD49-AAEB-68AE-1C5B-22013219FD2F}"/>
                    </a:ext>
                  </a:extLst>
                </p:cNvPr>
                <p:cNvSpPr txBox="1"/>
                <p:nvPr/>
              </p:nvSpPr>
              <p:spPr>
                <a:xfrm>
                  <a:off x="5178214" y="3380804"/>
                  <a:ext cx="4156907" cy="10772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롱 포지션은 현물 </a:t>
                  </a:r>
                  <a:r>
                    <a:rPr lang="ko-KR" altLang="en-US" sz="3200" dirty="0" err="1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거래랑</a:t>
                  </a:r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endParaRPr lang="en-US" altLang="ko-KR" sz="32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  <a:p>
                  <a:pPr algn="ctr"/>
                  <a:r>
                    <a:rPr lang="ko-KR" altLang="en-US" sz="3200" dirty="0" err="1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다를게</a:t>
                  </a:r>
                  <a:r>
                    <a:rPr lang="ko-KR" altLang="en-US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없네</a:t>
                  </a:r>
                  <a:r>
                    <a:rPr lang="en-US" altLang="ko-KR" sz="32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?</a:t>
                  </a:r>
                  <a:r>
                    <a:rPr lang="en-US" altLang="ko-KR" sz="2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?</a:t>
                  </a:r>
                </a:p>
              </p:txBody>
            </p:sp>
          </p:grpSp>
        </p:grpSp>
      </p:grpSp>
      <p:sp>
        <p:nvSpPr>
          <p:cNvPr id="23" name="곱하기 기호 22">
            <a:extLst>
              <a:ext uri="{FF2B5EF4-FFF2-40B4-BE49-F238E27FC236}">
                <a16:creationId xmlns:a16="http://schemas.microsoft.com/office/drawing/2014/main" id="{449E8B56-F2EC-D05B-1670-4B8F0F1A704E}"/>
              </a:ext>
            </a:extLst>
          </p:cNvPr>
          <p:cNvSpPr/>
          <p:nvPr/>
        </p:nvSpPr>
        <p:spPr>
          <a:xfrm>
            <a:off x="619125" y="1511554"/>
            <a:ext cx="10953750" cy="4555872"/>
          </a:xfrm>
          <a:prstGeom prst="mathMultiply">
            <a:avLst>
              <a:gd name="adj1" fmla="val 636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06762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3428453" y="2003755"/>
            <a:ext cx="5335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2-4.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Leverage ,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지렛대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2010587" y="4694243"/>
            <a:ext cx="81708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똑같은 힘으로도 지렛대를 빌리면 더 쉽게 물건을 올리듯이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외부의 자본을 동원해 더 큰 수익금을 창출하는 </a:t>
            </a:r>
            <a:r>
              <a:rPr lang="ko-KR" altLang="en-US" sz="2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선물만의 투자 방식</a:t>
            </a:r>
            <a:endParaRPr lang="ko-KR" altLang="en-US" sz="16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E4B00A6-E8AC-AF8C-85C3-B275F9DAA666}"/>
              </a:ext>
            </a:extLst>
          </p:cNvPr>
          <p:cNvGrpSpPr/>
          <p:nvPr/>
        </p:nvGrpSpPr>
        <p:grpSpPr>
          <a:xfrm>
            <a:off x="3795759" y="3055359"/>
            <a:ext cx="4600482" cy="1416589"/>
            <a:chOff x="3795759" y="2628207"/>
            <a:chExt cx="4600482" cy="1416589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49042CF3-AFFA-2F0D-79E2-FD0967E7EB9E}"/>
                </a:ext>
              </a:extLst>
            </p:cNvPr>
            <p:cNvSpPr/>
            <p:nvPr/>
          </p:nvSpPr>
          <p:spPr>
            <a:xfrm rot="20700000">
              <a:off x="4265397" y="3475128"/>
              <a:ext cx="3304733" cy="9048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202E6B12-B665-11D2-FEEE-ABA474976B0A}"/>
                </a:ext>
              </a:extLst>
            </p:cNvPr>
            <p:cNvSpPr/>
            <p:nvPr/>
          </p:nvSpPr>
          <p:spPr>
            <a:xfrm>
              <a:off x="5748081" y="3575490"/>
              <a:ext cx="339365" cy="292556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D0930514-8485-0686-009D-0AA8ED024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0062" y="2628207"/>
              <a:ext cx="482438" cy="482438"/>
            </a:xfrm>
            <a:prstGeom prst="rect">
              <a:avLst/>
            </a:prstGeom>
          </p:spPr>
        </p:pic>
        <p:sp>
          <p:nvSpPr>
            <p:cNvPr id="27" name="화살표: 위쪽 26">
              <a:extLst>
                <a:ext uri="{FF2B5EF4-FFF2-40B4-BE49-F238E27FC236}">
                  <a16:creationId xmlns:a16="http://schemas.microsoft.com/office/drawing/2014/main" id="{33322EBF-85D9-58A8-198B-B43EFC3C0CDF}"/>
                </a:ext>
              </a:extLst>
            </p:cNvPr>
            <p:cNvSpPr/>
            <p:nvPr/>
          </p:nvSpPr>
          <p:spPr>
            <a:xfrm>
              <a:off x="7627749" y="2628207"/>
              <a:ext cx="768492" cy="1416589"/>
            </a:xfrm>
            <a:prstGeom prst="upArrow">
              <a:avLst/>
            </a:prstGeom>
            <a:gradFill>
              <a:gsLst>
                <a:gs pos="0">
                  <a:srgbClr val="197169"/>
                </a:gs>
                <a:gs pos="7100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화살표: 위쪽 27">
              <a:extLst>
                <a:ext uri="{FF2B5EF4-FFF2-40B4-BE49-F238E27FC236}">
                  <a16:creationId xmlns:a16="http://schemas.microsoft.com/office/drawing/2014/main" id="{95A97D65-809F-B063-8E79-D2EAEFA7B473}"/>
                </a:ext>
              </a:extLst>
            </p:cNvPr>
            <p:cNvSpPr/>
            <p:nvPr/>
          </p:nvSpPr>
          <p:spPr>
            <a:xfrm rot="10800000">
              <a:off x="4207779" y="3331139"/>
              <a:ext cx="304798" cy="562335"/>
            </a:xfrm>
            <a:prstGeom prst="upArrow">
              <a:avLst/>
            </a:prstGeom>
            <a:gradFill>
              <a:gsLst>
                <a:gs pos="0">
                  <a:schemeClr val="bg1"/>
                </a:gs>
                <a:gs pos="7100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9E27379-9A52-FE75-2BC1-AC73EC4E56DE}"/>
                </a:ext>
              </a:extLst>
            </p:cNvPr>
            <p:cNvSpPr txBox="1"/>
            <p:nvPr/>
          </p:nvSpPr>
          <p:spPr>
            <a:xfrm>
              <a:off x="3795759" y="3167224"/>
              <a:ext cx="11288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당신의 자본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87D994C-9D21-3BCE-2857-DECDACCFB0B3}"/>
                </a:ext>
              </a:extLst>
            </p:cNvPr>
            <p:cNvSpPr txBox="1"/>
            <p:nvPr/>
          </p:nvSpPr>
          <p:spPr>
            <a:xfrm>
              <a:off x="7741729" y="3259723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182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26698" y="2003755"/>
            <a:ext cx="29386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2-5.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 수익</a:t>
            </a: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EE1B6B5B-0BFD-ACDF-9669-3D07A16ECDA1}"/>
              </a:ext>
            </a:extLst>
          </p:cNvPr>
          <p:cNvGrpSpPr/>
          <p:nvPr/>
        </p:nvGrpSpPr>
        <p:grpSpPr>
          <a:xfrm>
            <a:off x="2530136" y="2904315"/>
            <a:ext cx="7131728" cy="1718677"/>
            <a:chOff x="3049712" y="2707828"/>
            <a:chExt cx="7131728" cy="1718677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7757A0A-FB49-88CF-23ED-1CCFC1B0505B}"/>
                </a:ext>
              </a:extLst>
            </p:cNvPr>
            <p:cNvGrpSpPr/>
            <p:nvPr/>
          </p:nvGrpSpPr>
          <p:grpSpPr>
            <a:xfrm>
              <a:off x="3049712" y="2707828"/>
              <a:ext cx="2099293" cy="1718677"/>
              <a:chOff x="2463624" y="2711835"/>
              <a:chExt cx="2099293" cy="1718677"/>
            </a:xfrm>
          </p:grpSpPr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A3B8A6FA-09DF-1E41-E9C6-0434CBA09E5F}"/>
                  </a:ext>
                </a:extLst>
              </p:cNvPr>
              <p:cNvSpPr/>
              <p:nvPr/>
            </p:nvSpPr>
            <p:spPr>
              <a:xfrm>
                <a:off x="2463624" y="2711835"/>
                <a:ext cx="2099293" cy="171867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CD037DBB-1FDE-8E10-1883-C068F6572D9D}"/>
                  </a:ext>
                </a:extLst>
              </p:cNvPr>
              <p:cNvGrpSpPr/>
              <p:nvPr/>
            </p:nvGrpSpPr>
            <p:grpSpPr>
              <a:xfrm>
                <a:off x="2550066" y="2869120"/>
                <a:ext cx="1985204" cy="1404107"/>
                <a:chOff x="2550065" y="2946562"/>
                <a:chExt cx="1985204" cy="1404107"/>
              </a:xfrm>
            </p:grpSpPr>
            <p:grpSp>
              <p:nvGrpSpPr>
                <p:cNvPr id="21" name="그룹 20">
                  <a:extLst>
                    <a:ext uri="{FF2B5EF4-FFF2-40B4-BE49-F238E27FC236}">
                      <a16:creationId xmlns:a16="http://schemas.microsoft.com/office/drawing/2014/main" id="{942FFF27-F9C1-3811-524D-640BA4561EE1}"/>
                    </a:ext>
                  </a:extLst>
                </p:cNvPr>
                <p:cNvGrpSpPr/>
                <p:nvPr/>
              </p:nvGrpSpPr>
              <p:grpSpPr>
                <a:xfrm>
                  <a:off x="2550065" y="2946562"/>
                  <a:ext cx="1985204" cy="482438"/>
                  <a:chOff x="2580242" y="2946562"/>
                  <a:chExt cx="1985204" cy="482438"/>
                </a:xfrm>
              </p:grpSpPr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0C1619FA-EA86-8FA7-5B09-B453A41AD037}"/>
                      </a:ext>
                    </a:extLst>
                  </p:cNvPr>
                  <p:cNvSpPr txBox="1"/>
                  <p:nvPr/>
                </p:nvSpPr>
                <p:spPr>
                  <a:xfrm>
                    <a:off x="3063111" y="3040468"/>
                    <a:ext cx="1502335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6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비트코인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(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현물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)</a:t>
                    </a:r>
                    <a:endPara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pic>
                <p:nvPicPr>
                  <p:cNvPr id="20" name="그림 19">
                    <a:extLst>
                      <a:ext uri="{FF2B5EF4-FFF2-40B4-BE49-F238E27FC236}">
                        <a16:creationId xmlns:a16="http://schemas.microsoft.com/office/drawing/2014/main" id="{4548EBAC-E953-F67F-B998-6C87280EDF0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580242" y="2946562"/>
                    <a:ext cx="482438" cy="482438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BE0123B5-D251-C271-FE83-46BDEBD0562F}"/>
                    </a:ext>
                  </a:extLst>
                </p:cNvPr>
                <p:cNvSpPr txBox="1"/>
                <p:nvPr/>
              </p:nvSpPr>
              <p:spPr>
                <a:xfrm>
                  <a:off x="2900764" y="3787230"/>
                  <a:ext cx="122501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변동률 </a:t>
                  </a:r>
                  <a:r>
                    <a:rPr lang="en-US" altLang="ko-KR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+10%</a:t>
                  </a:r>
                  <a:endPara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1B5704F-75D5-4260-2CFF-4297556ACFD6}"/>
                    </a:ext>
                  </a:extLst>
                </p:cNvPr>
                <p:cNvSpPr txBox="1"/>
                <p:nvPr/>
              </p:nvSpPr>
              <p:spPr>
                <a:xfrm>
                  <a:off x="2716417" y="3506182"/>
                  <a:ext cx="159370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투자 </a:t>
                  </a:r>
                  <a:r>
                    <a:rPr lang="ko-KR" altLang="en-US" sz="14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시드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$1,000 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95AF60B3-4F79-4034-99E6-B40CFA918E0D}"/>
                    </a:ext>
                  </a:extLst>
                </p:cNvPr>
                <p:cNvSpPr txBox="1"/>
                <p:nvPr/>
              </p:nvSpPr>
              <p:spPr>
                <a:xfrm>
                  <a:off x="2661914" y="4042892"/>
                  <a:ext cx="170271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청산 후 금액 </a:t>
                  </a:r>
                  <a:r>
                    <a:rPr lang="en-US" altLang="ko-KR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$1100 </a:t>
                  </a:r>
                  <a:endParaRPr lang="ko-KR" altLang="en-US" sz="1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F2BBC81-0FF4-7F3C-539F-322295E5B40F}"/>
                </a:ext>
              </a:extLst>
            </p:cNvPr>
            <p:cNvGrpSpPr/>
            <p:nvPr/>
          </p:nvGrpSpPr>
          <p:grpSpPr>
            <a:xfrm>
              <a:off x="5955981" y="2707828"/>
              <a:ext cx="4225459" cy="1718677"/>
              <a:chOff x="5304626" y="2703821"/>
              <a:chExt cx="4225459" cy="1718677"/>
            </a:xfrm>
          </p:grpSpPr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B52670E4-8F81-AFCC-C217-447BF9CB3F28}"/>
                  </a:ext>
                </a:extLst>
              </p:cNvPr>
              <p:cNvSpPr/>
              <p:nvPr/>
            </p:nvSpPr>
            <p:spPr>
              <a:xfrm>
                <a:off x="5304626" y="2703821"/>
                <a:ext cx="4225459" cy="171867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  <a:effectLst>
                <a:glow rad="241300">
                  <a:schemeClr val="bg1">
                    <a:alpha val="11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EF4872E-0E6F-9689-90C1-72191CEACF57}"/>
                  </a:ext>
                </a:extLst>
              </p:cNvPr>
              <p:cNvSpPr txBox="1"/>
              <p:nvPr/>
            </p:nvSpPr>
            <p:spPr>
              <a:xfrm>
                <a:off x="6342382" y="3701774"/>
                <a:ext cx="214994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수익률 </a:t>
                </a:r>
                <a:r>
                  <a:rPr lang="en-US" altLang="ko-KR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+50% ( 10% X 5 )</a:t>
                </a:r>
                <a:endParaRPr lang="ko-KR" altLang="en-US" sz="14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2366CE2-D5EA-5035-2806-F3977DEE510D}"/>
                  </a:ext>
                </a:extLst>
              </p:cNvPr>
              <p:cNvSpPr txBox="1"/>
              <p:nvPr/>
            </p:nvSpPr>
            <p:spPr>
              <a:xfrm>
                <a:off x="6620502" y="3267612"/>
                <a:ext cx="15937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투자 </a:t>
                </a:r>
                <a:r>
                  <a:rPr lang="ko-KR" altLang="en-US" sz="1400" dirty="0" err="1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시드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$1,000 </a:t>
                </a:r>
                <a:endPara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0817A71-BFB9-A5B8-6020-BCFD80BF865F}"/>
                  </a:ext>
                </a:extLst>
              </p:cNvPr>
              <p:cNvSpPr txBox="1"/>
              <p:nvPr/>
            </p:nvSpPr>
            <p:spPr>
              <a:xfrm>
                <a:off x="6222958" y="3957436"/>
                <a:ext cx="238879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청산 후 금액 </a:t>
                </a:r>
                <a:r>
                  <a:rPr lang="en-US" altLang="ko-KR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$1500 </a:t>
                </a:r>
                <a:endParaRPr lang="ko-KR" altLang="en-US" sz="2000" dirty="0">
                  <a:solidFill>
                    <a:srgbClr val="F4AF8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69ABD113-ED85-2F91-EC17-4BD50C06895B}"/>
                  </a:ext>
                </a:extLst>
              </p:cNvPr>
              <p:cNvGrpSpPr/>
              <p:nvPr/>
            </p:nvGrpSpPr>
            <p:grpSpPr>
              <a:xfrm>
                <a:off x="5535062" y="2861106"/>
                <a:ext cx="3764586" cy="485447"/>
                <a:chOff x="5635243" y="2861106"/>
                <a:chExt cx="3764586" cy="485447"/>
              </a:xfrm>
            </p:grpSpPr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1B60F3A0-B350-EAB0-B4FF-A57849E49BF3}"/>
                    </a:ext>
                  </a:extLst>
                </p:cNvPr>
                <p:cNvSpPr txBox="1"/>
                <p:nvPr/>
              </p:nvSpPr>
              <p:spPr>
                <a:xfrm>
                  <a:off x="6176903" y="2946443"/>
                  <a:ext cx="155683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6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비트코인</a:t>
                  </a:r>
                  <a:r>
                    <a:rPr lang="en-US" altLang="ko-KR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( </a:t>
                  </a:r>
                  <a:r>
                    <a: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선물 </a:t>
                  </a:r>
                  <a:r>
                    <a:rPr lang="en-US" altLang="ko-KR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)</a:t>
                  </a:r>
                  <a:endPara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pic>
              <p:nvPicPr>
                <p:cNvPr id="42" name="그림 41">
                  <a:extLst>
                    <a:ext uri="{FF2B5EF4-FFF2-40B4-BE49-F238E27FC236}">
                      <a16:creationId xmlns:a16="http://schemas.microsoft.com/office/drawing/2014/main" id="{F412C5E7-3C75-EC8D-4D40-EDB7FEDD05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635243" y="2861106"/>
                  <a:ext cx="482438" cy="482438"/>
                </a:xfrm>
                <a:prstGeom prst="rect">
                  <a:avLst/>
                </a:prstGeom>
              </p:spPr>
            </p:pic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0E8C10FF-B395-8C0E-7C3A-DCFDA9CB194F}"/>
                    </a:ext>
                  </a:extLst>
                </p:cNvPr>
                <p:cNvSpPr txBox="1"/>
                <p:nvPr/>
              </p:nvSpPr>
              <p:spPr>
                <a:xfrm>
                  <a:off x="7629793" y="2884888"/>
                  <a:ext cx="17700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레버리지 </a:t>
                  </a:r>
                  <a:r>
                    <a:rPr lang="en-US" altLang="ko-KR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:X5</a:t>
                  </a:r>
                  <a:endParaRPr lang="ko-KR" altLang="en-US" sz="2400" dirty="0">
                    <a:solidFill>
                      <a:srgbClr val="6656A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D05483E-06DD-FE11-6190-B1C454577F2B}"/>
                  </a:ext>
                </a:extLst>
              </p:cNvPr>
              <p:cNvSpPr txBox="1"/>
              <p:nvPr/>
            </p:nvSpPr>
            <p:spPr>
              <a:xfrm>
                <a:off x="6804848" y="3486329"/>
                <a:ext cx="122501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변동률 </a:t>
                </a:r>
                <a:r>
                  <a:rPr lang="en-US" altLang="ko-KR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+10%</a:t>
                </a:r>
                <a:endParaRPr lang="ko-KR" altLang="en-US" sz="14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8D56D26-9840-6C18-8576-35771066B6E8}"/>
                </a:ext>
              </a:extLst>
            </p:cNvPr>
            <p:cNvSpPr txBox="1"/>
            <p:nvPr/>
          </p:nvSpPr>
          <p:spPr>
            <a:xfrm>
              <a:off x="5260586" y="3084280"/>
              <a:ext cx="583814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4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&lt;</a:t>
              </a:r>
              <a:endParaRPr lang="ko-KR" altLang="en-US" sz="64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311461" y="4694745"/>
            <a:ext cx="55691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선물이라면 롱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숏을 가리지 않고 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수익률을 배수로</a:t>
            </a:r>
            <a:r>
              <a:rPr lang="en-US" altLang="ko-KR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극대화 가능하다</a:t>
            </a:r>
            <a:r>
              <a:rPr lang="en-US" altLang="ko-KR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2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125774-8CAD-87D1-B04C-8D0729C764A1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13210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73987" y="2003755"/>
            <a:ext cx="28440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2-5.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 수익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9BA76CB-DAFF-E20A-BA3C-FA6699CD3C04}"/>
              </a:ext>
            </a:extLst>
          </p:cNvPr>
          <p:cNvGrpSpPr/>
          <p:nvPr/>
        </p:nvGrpSpPr>
        <p:grpSpPr>
          <a:xfrm>
            <a:off x="2530136" y="2904315"/>
            <a:ext cx="7131728" cy="1718677"/>
            <a:chOff x="2530136" y="2707828"/>
            <a:chExt cx="7131728" cy="1718677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EE1B6B5B-0BFD-ACDF-9669-3D07A16ECDA1}"/>
                </a:ext>
              </a:extLst>
            </p:cNvPr>
            <p:cNvGrpSpPr/>
            <p:nvPr/>
          </p:nvGrpSpPr>
          <p:grpSpPr>
            <a:xfrm>
              <a:off x="2530136" y="2707828"/>
              <a:ext cx="7131728" cy="1718677"/>
              <a:chOff x="3049712" y="2707828"/>
              <a:chExt cx="7131728" cy="1718677"/>
            </a:xfrm>
          </p:grpSpPr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D7757A0A-FB49-88CF-23ED-1CCFC1B0505B}"/>
                  </a:ext>
                </a:extLst>
              </p:cNvPr>
              <p:cNvGrpSpPr/>
              <p:nvPr/>
            </p:nvGrpSpPr>
            <p:grpSpPr>
              <a:xfrm>
                <a:off x="3049712" y="2707828"/>
                <a:ext cx="2099293" cy="1718677"/>
                <a:chOff x="2463624" y="2711835"/>
                <a:chExt cx="2099293" cy="1718677"/>
              </a:xfrm>
            </p:grpSpPr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A3B8A6FA-09DF-1E41-E9C6-0434CBA09E5F}"/>
                    </a:ext>
                  </a:extLst>
                </p:cNvPr>
                <p:cNvSpPr/>
                <p:nvPr/>
              </p:nvSpPr>
              <p:spPr>
                <a:xfrm>
                  <a:off x="2463624" y="2711835"/>
                  <a:ext cx="2099293" cy="171867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  <a:effectLst>
                  <a:outerShdw blurRad="622300" dist="38100" dir="5400000" sx="111000" sy="111000" algn="t" rotWithShape="0">
                    <a:prstClr val="black">
                      <a:alpha val="8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CD037DBB-1FDE-8E10-1883-C068F6572D9D}"/>
                    </a:ext>
                  </a:extLst>
                </p:cNvPr>
                <p:cNvGrpSpPr/>
                <p:nvPr/>
              </p:nvGrpSpPr>
              <p:grpSpPr>
                <a:xfrm>
                  <a:off x="2677143" y="3428740"/>
                  <a:ext cx="1672253" cy="844487"/>
                  <a:chOff x="2677142" y="3506182"/>
                  <a:chExt cx="1672253" cy="844487"/>
                </a:xfrm>
              </p:grpSpPr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BE0123B5-D251-C271-FE83-46BDEBD0562F}"/>
                      </a:ext>
                    </a:extLst>
                  </p:cNvPr>
                  <p:cNvSpPr txBox="1"/>
                  <p:nvPr/>
                </p:nvSpPr>
                <p:spPr>
                  <a:xfrm>
                    <a:off x="2912785" y="3787230"/>
                    <a:ext cx="1200971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변동률 </a:t>
                    </a:r>
                    <a:r>
                      <a:rPr lang="en-US" altLang="ko-KR" sz="14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-10%</a:t>
                    </a:r>
                    <a:endParaRPr lang="ko-KR" altLang="en-US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E1B5704F-75D5-4260-2CFF-4297556ACFD6}"/>
                      </a:ext>
                    </a:extLst>
                  </p:cNvPr>
                  <p:cNvSpPr txBox="1"/>
                  <p:nvPr/>
                </p:nvSpPr>
                <p:spPr>
                  <a:xfrm>
                    <a:off x="2716417" y="3506182"/>
                    <a:ext cx="1593706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투자 </a:t>
                    </a:r>
                    <a:r>
                      <a:rPr lang="ko-KR" altLang="en-US" sz="14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시드</a:t>
                    </a:r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 </a:t>
                    </a:r>
                    <a:r>
                      <a:rPr lang="en-US" altLang="ko-KR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$1,000 </a:t>
                    </a:r>
                    <a:endPara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95AF60B3-4F79-4034-99E6-B40CFA918E0D}"/>
                      </a:ext>
                    </a:extLst>
                  </p:cNvPr>
                  <p:cNvSpPr txBox="1"/>
                  <p:nvPr/>
                </p:nvSpPr>
                <p:spPr>
                  <a:xfrm>
                    <a:off x="2677142" y="4042892"/>
                    <a:ext cx="1672253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청산 후 금액 </a:t>
                    </a:r>
                    <a:r>
                      <a:rPr lang="en-US" altLang="ko-KR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$900 </a:t>
                    </a:r>
                    <a:endParaRPr lang="ko-KR" altLang="en-US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4F2BBC81-0FF4-7F3C-539F-322295E5B40F}"/>
                  </a:ext>
                </a:extLst>
              </p:cNvPr>
              <p:cNvGrpSpPr/>
              <p:nvPr/>
            </p:nvGrpSpPr>
            <p:grpSpPr>
              <a:xfrm>
                <a:off x="5955981" y="2707828"/>
                <a:ext cx="4225459" cy="1718677"/>
                <a:chOff x="5304626" y="2703821"/>
                <a:chExt cx="4225459" cy="1718677"/>
              </a:xfrm>
            </p:grpSpPr>
            <p:sp>
              <p:nvSpPr>
                <p:cNvPr id="35" name="사각형: 둥근 모서리 34">
                  <a:extLst>
                    <a:ext uri="{FF2B5EF4-FFF2-40B4-BE49-F238E27FC236}">
                      <a16:creationId xmlns:a16="http://schemas.microsoft.com/office/drawing/2014/main" id="{B52670E4-8F81-AFCC-C217-447BF9CB3F28}"/>
                    </a:ext>
                  </a:extLst>
                </p:cNvPr>
                <p:cNvSpPr/>
                <p:nvPr/>
              </p:nvSpPr>
              <p:spPr>
                <a:xfrm>
                  <a:off x="5304626" y="2703821"/>
                  <a:ext cx="4225459" cy="171867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  <a:effectLst>
                  <a:glow rad="241300">
                    <a:schemeClr val="bg1">
                      <a:alpha val="11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7EF4872E-0E6F-9689-90C1-72191CEACF57}"/>
                    </a:ext>
                  </a:extLst>
                </p:cNvPr>
                <p:cNvSpPr txBox="1"/>
                <p:nvPr/>
              </p:nvSpPr>
              <p:spPr>
                <a:xfrm>
                  <a:off x="6342382" y="3701774"/>
                  <a:ext cx="214994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수익률 </a:t>
                  </a:r>
                  <a:r>
                    <a:rPr lang="en-US" altLang="ko-KR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+50% ( 10% X 5 )</a:t>
                  </a:r>
                  <a:endPara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02366CE2-D5EA-5035-2806-F3977DEE510D}"/>
                    </a:ext>
                  </a:extLst>
                </p:cNvPr>
                <p:cNvSpPr txBox="1"/>
                <p:nvPr/>
              </p:nvSpPr>
              <p:spPr>
                <a:xfrm>
                  <a:off x="6620502" y="3267612"/>
                  <a:ext cx="159370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투자 </a:t>
                  </a:r>
                  <a:r>
                    <a:rPr lang="ko-KR" altLang="en-US" sz="14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시드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$1,000 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40817A71-BFB9-A5B8-6020-BCFD80BF865F}"/>
                    </a:ext>
                  </a:extLst>
                </p:cNvPr>
                <p:cNvSpPr txBox="1"/>
                <p:nvPr/>
              </p:nvSpPr>
              <p:spPr>
                <a:xfrm>
                  <a:off x="6222958" y="3957436"/>
                  <a:ext cx="238879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solidFill>
                        <a:srgbClr val="F4AF8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청산 후 금액 </a:t>
                  </a:r>
                  <a:r>
                    <a:rPr lang="en-US" altLang="ko-KR" sz="2000" dirty="0">
                      <a:solidFill>
                        <a:srgbClr val="F4AF8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$1500 </a:t>
                  </a:r>
                  <a:endParaRPr lang="ko-KR" altLang="en-US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69ABD113-ED85-2F91-EC17-4BD50C06895B}"/>
                    </a:ext>
                  </a:extLst>
                </p:cNvPr>
                <p:cNvGrpSpPr/>
                <p:nvPr/>
              </p:nvGrpSpPr>
              <p:grpSpPr>
                <a:xfrm>
                  <a:off x="5535062" y="2861106"/>
                  <a:ext cx="3764586" cy="485447"/>
                  <a:chOff x="5635243" y="2861106"/>
                  <a:chExt cx="3764586" cy="485447"/>
                </a:xfrm>
              </p:grpSpPr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1B60F3A0-B350-EAB0-B4FF-A57849E49BF3}"/>
                      </a:ext>
                    </a:extLst>
                  </p:cNvPr>
                  <p:cNvSpPr txBox="1"/>
                  <p:nvPr/>
                </p:nvSpPr>
                <p:spPr>
                  <a:xfrm>
                    <a:off x="6176903" y="2946443"/>
                    <a:ext cx="155683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6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비트코인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( 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선물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)</a:t>
                    </a:r>
                    <a:endPara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pic>
                <p:nvPicPr>
                  <p:cNvPr id="42" name="그림 41">
                    <a:extLst>
                      <a:ext uri="{FF2B5EF4-FFF2-40B4-BE49-F238E27FC236}">
                        <a16:creationId xmlns:a16="http://schemas.microsoft.com/office/drawing/2014/main" id="{F412C5E7-3C75-EC8D-4D40-EDB7FEDD05B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635243" y="2861106"/>
                    <a:ext cx="482438" cy="482438"/>
                  </a:xfrm>
                  <a:prstGeom prst="rect">
                    <a:avLst/>
                  </a:prstGeom>
                </p:spPr>
              </p:pic>
              <p:sp>
                <p:nvSpPr>
                  <p:cNvPr id="43" name="TextBox 42">
                    <a:extLst>
                      <a:ext uri="{FF2B5EF4-FFF2-40B4-BE49-F238E27FC236}">
                        <a16:creationId xmlns:a16="http://schemas.microsoft.com/office/drawing/2014/main" id="{0E8C10FF-B395-8C0E-7C3A-DCFDA9CB194F}"/>
                      </a:ext>
                    </a:extLst>
                  </p:cNvPr>
                  <p:cNvSpPr txBox="1"/>
                  <p:nvPr/>
                </p:nvSpPr>
                <p:spPr>
                  <a:xfrm>
                    <a:off x="7629793" y="2884888"/>
                    <a:ext cx="17700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2400" dirty="0">
                        <a:solidFill>
                          <a:srgbClr val="6656A0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레버리지 </a:t>
                    </a:r>
                    <a:r>
                      <a:rPr lang="en-US" altLang="ko-KR" sz="2400" dirty="0">
                        <a:solidFill>
                          <a:srgbClr val="6656A0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:X5</a:t>
                    </a:r>
                    <a:endParaRPr lang="ko-KR" altLang="en-US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FD05483E-06DD-FE11-6190-B1C454577F2B}"/>
                    </a:ext>
                  </a:extLst>
                </p:cNvPr>
                <p:cNvSpPr txBox="1"/>
                <p:nvPr/>
              </p:nvSpPr>
              <p:spPr>
                <a:xfrm>
                  <a:off x="6816868" y="3486329"/>
                  <a:ext cx="120097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변동률 </a:t>
                  </a:r>
                  <a:r>
                    <a:rPr lang="en-US" altLang="ko-KR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-10%</a:t>
                  </a:r>
                  <a:endParaRPr lang="ko-KR" altLang="en-US" sz="14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A8D56D26-9840-6C18-8576-35771066B6E8}"/>
                  </a:ext>
                </a:extLst>
              </p:cNvPr>
              <p:cNvSpPr txBox="1"/>
              <p:nvPr/>
            </p:nvSpPr>
            <p:spPr>
              <a:xfrm>
                <a:off x="5260586" y="3084280"/>
                <a:ext cx="583814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64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&lt;</a:t>
                </a:r>
                <a:endParaRPr lang="ko-KR" altLang="en-US" sz="64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05D0C6DC-A9E9-58AB-5860-1291806CC050}"/>
                </a:ext>
              </a:extLst>
            </p:cNvPr>
            <p:cNvGrpSpPr/>
            <p:nvPr/>
          </p:nvGrpSpPr>
          <p:grpSpPr>
            <a:xfrm>
              <a:off x="2616578" y="2865113"/>
              <a:ext cx="1985204" cy="482438"/>
              <a:chOff x="2616578" y="2865113"/>
              <a:chExt cx="1985204" cy="482438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935FD48-FEFA-FD80-A1D4-E4708BBFC189}"/>
                  </a:ext>
                </a:extLst>
              </p:cNvPr>
              <p:cNvSpPr txBox="1"/>
              <p:nvPr/>
            </p:nvSpPr>
            <p:spPr>
              <a:xfrm>
                <a:off x="3099447" y="2959019"/>
                <a:ext cx="150233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 err="1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비트코인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 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(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현물 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)</a:t>
                </a:r>
                <a:endPara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195D68B2-08D4-EBA4-7A98-ED7B3071E9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16578" y="2865113"/>
                <a:ext cx="482438" cy="482438"/>
              </a:xfrm>
              <a:prstGeom prst="rect">
                <a:avLst/>
              </a:prstGeom>
            </p:spPr>
          </p:pic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EAB1CEC-B4C1-0AE6-3370-89590C33186C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하락할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Short 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311461" y="4694745"/>
            <a:ext cx="55691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선물이라면 롱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숏을 가리지 않고 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수익률을 배수로</a:t>
            </a:r>
            <a:r>
              <a:rPr lang="en-US" altLang="ko-KR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극대화 가능하다</a:t>
            </a:r>
            <a:r>
              <a:rPr lang="en-US" altLang="ko-KR" sz="32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2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31045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14676" y="2003755"/>
            <a:ext cx="2962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2-6.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 손해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C1A05E-2426-FD38-A5E6-BEFBD39BA13A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226094A-4DF5-E9F4-02DA-34571432E532}"/>
              </a:ext>
            </a:extLst>
          </p:cNvPr>
          <p:cNvGrpSpPr/>
          <p:nvPr/>
        </p:nvGrpSpPr>
        <p:grpSpPr>
          <a:xfrm>
            <a:off x="2530136" y="2904315"/>
            <a:ext cx="7131728" cy="1718677"/>
            <a:chOff x="2530136" y="2904315"/>
            <a:chExt cx="7131728" cy="1718677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EE1B6B5B-0BFD-ACDF-9669-3D07A16ECDA1}"/>
                </a:ext>
              </a:extLst>
            </p:cNvPr>
            <p:cNvGrpSpPr/>
            <p:nvPr/>
          </p:nvGrpSpPr>
          <p:grpSpPr>
            <a:xfrm>
              <a:off x="2530136" y="2904315"/>
              <a:ext cx="7131728" cy="1718677"/>
              <a:chOff x="3049712" y="2707828"/>
              <a:chExt cx="7131728" cy="1718677"/>
            </a:xfrm>
          </p:grpSpPr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D7757A0A-FB49-88CF-23ED-1CCFC1B0505B}"/>
                  </a:ext>
                </a:extLst>
              </p:cNvPr>
              <p:cNvGrpSpPr/>
              <p:nvPr/>
            </p:nvGrpSpPr>
            <p:grpSpPr>
              <a:xfrm>
                <a:off x="3049712" y="2707828"/>
                <a:ext cx="2099293" cy="1718677"/>
                <a:chOff x="2463624" y="2711835"/>
                <a:chExt cx="2099293" cy="1718677"/>
              </a:xfrm>
            </p:grpSpPr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A3B8A6FA-09DF-1E41-E9C6-0434CBA09E5F}"/>
                    </a:ext>
                  </a:extLst>
                </p:cNvPr>
                <p:cNvSpPr/>
                <p:nvPr/>
              </p:nvSpPr>
              <p:spPr>
                <a:xfrm>
                  <a:off x="2463624" y="2711835"/>
                  <a:ext cx="2099293" cy="171867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  <a:effectLst>
                  <a:outerShdw blurRad="622300" dist="38100" dir="5400000" sx="111000" sy="111000" algn="t" rotWithShape="0">
                    <a:prstClr val="black">
                      <a:alpha val="8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CD037DBB-1FDE-8E10-1883-C068F6572D9D}"/>
                    </a:ext>
                  </a:extLst>
                </p:cNvPr>
                <p:cNvGrpSpPr/>
                <p:nvPr/>
              </p:nvGrpSpPr>
              <p:grpSpPr>
                <a:xfrm>
                  <a:off x="2677143" y="3428740"/>
                  <a:ext cx="1672253" cy="844487"/>
                  <a:chOff x="2677142" y="3506182"/>
                  <a:chExt cx="1672253" cy="844487"/>
                </a:xfrm>
              </p:grpSpPr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BE0123B5-D251-C271-FE83-46BDEBD0562F}"/>
                      </a:ext>
                    </a:extLst>
                  </p:cNvPr>
                  <p:cNvSpPr txBox="1"/>
                  <p:nvPr/>
                </p:nvSpPr>
                <p:spPr>
                  <a:xfrm>
                    <a:off x="2912785" y="3787230"/>
                    <a:ext cx="1200971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변동률 </a:t>
                    </a:r>
                    <a:r>
                      <a:rPr lang="en-US" altLang="ko-KR" sz="14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-10%</a:t>
                    </a:r>
                    <a:endParaRPr lang="ko-KR" altLang="en-US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E1B5704F-75D5-4260-2CFF-4297556ACFD6}"/>
                      </a:ext>
                    </a:extLst>
                  </p:cNvPr>
                  <p:cNvSpPr txBox="1"/>
                  <p:nvPr/>
                </p:nvSpPr>
                <p:spPr>
                  <a:xfrm>
                    <a:off x="2716417" y="3506182"/>
                    <a:ext cx="1593706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투자 </a:t>
                    </a:r>
                    <a:r>
                      <a:rPr lang="ko-KR" altLang="en-US" sz="14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시드</a:t>
                    </a:r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 </a:t>
                    </a:r>
                    <a:r>
                      <a:rPr lang="en-US" altLang="ko-KR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$1,000 </a:t>
                    </a:r>
                    <a:endPara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95AF60B3-4F79-4034-99E6-B40CFA918E0D}"/>
                      </a:ext>
                    </a:extLst>
                  </p:cNvPr>
                  <p:cNvSpPr txBox="1"/>
                  <p:nvPr/>
                </p:nvSpPr>
                <p:spPr>
                  <a:xfrm>
                    <a:off x="2677142" y="4042892"/>
                    <a:ext cx="1672253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청산 후 금액 </a:t>
                    </a:r>
                    <a:r>
                      <a:rPr lang="en-US" altLang="ko-KR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 $900 </a:t>
                    </a:r>
                    <a:endParaRPr lang="ko-KR" altLang="en-US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4F2BBC81-0FF4-7F3C-539F-322295E5B40F}"/>
                  </a:ext>
                </a:extLst>
              </p:cNvPr>
              <p:cNvGrpSpPr/>
              <p:nvPr/>
            </p:nvGrpSpPr>
            <p:grpSpPr>
              <a:xfrm>
                <a:off x="5955981" y="2707828"/>
                <a:ext cx="4225459" cy="1718677"/>
                <a:chOff x="5304626" y="2703821"/>
                <a:chExt cx="4225459" cy="1718677"/>
              </a:xfrm>
            </p:grpSpPr>
            <p:sp>
              <p:nvSpPr>
                <p:cNvPr id="35" name="사각형: 둥근 모서리 34">
                  <a:extLst>
                    <a:ext uri="{FF2B5EF4-FFF2-40B4-BE49-F238E27FC236}">
                      <a16:creationId xmlns:a16="http://schemas.microsoft.com/office/drawing/2014/main" id="{B52670E4-8F81-AFCC-C217-447BF9CB3F28}"/>
                    </a:ext>
                  </a:extLst>
                </p:cNvPr>
                <p:cNvSpPr/>
                <p:nvPr/>
              </p:nvSpPr>
              <p:spPr>
                <a:xfrm>
                  <a:off x="5304626" y="2703821"/>
                  <a:ext cx="4225459" cy="1718677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  <a:effectLst>
                  <a:glow rad="241300">
                    <a:schemeClr val="bg1">
                      <a:alpha val="11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7EF4872E-0E6F-9689-90C1-72191CEACF57}"/>
                    </a:ext>
                  </a:extLst>
                </p:cNvPr>
                <p:cNvSpPr txBox="1"/>
                <p:nvPr/>
              </p:nvSpPr>
              <p:spPr>
                <a:xfrm>
                  <a:off x="6354405" y="3701774"/>
                  <a:ext cx="212590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수익률 </a:t>
                  </a:r>
                  <a:r>
                    <a:rPr lang="en-US" altLang="ko-KR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-50% ( 10% X 5 )</a:t>
                  </a:r>
                  <a:endParaRPr lang="ko-KR" altLang="en-US" sz="14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02366CE2-D5EA-5035-2806-F3977DEE510D}"/>
                    </a:ext>
                  </a:extLst>
                </p:cNvPr>
                <p:cNvSpPr txBox="1"/>
                <p:nvPr/>
              </p:nvSpPr>
              <p:spPr>
                <a:xfrm>
                  <a:off x="6620502" y="3267612"/>
                  <a:ext cx="159370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투자 </a:t>
                  </a:r>
                  <a:r>
                    <a:rPr lang="ko-KR" altLang="en-US" sz="14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시드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$1,000 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40817A71-BFB9-A5B8-6020-BCFD80BF865F}"/>
                    </a:ext>
                  </a:extLst>
                </p:cNvPr>
                <p:cNvSpPr txBox="1"/>
                <p:nvPr/>
              </p:nvSpPr>
              <p:spPr>
                <a:xfrm>
                  <a:off x="6271048" y="3957436"/>
                  <a:ext cx="229261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solidFill>
                        <a:srgbClr val="F4AF8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청산 후 금액 </a:t>
                  </a:r>
                  <a:r>
                    <a:rPr lang="en-US" altLang="ko-KR" sz="2000" dirty="0">
                      <a:solidFill>
                        <a:srgbClr val="F4AF8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$500 </a:t>
                  </a:r>
                  <a:endParaRPr lang="ko-KR" altLang="en-US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69ABD113-ED85-2F91-EC17-4BD50C06895B}"/>
                    </a:ext>
                  </a:extLst>
                </p:cNvPr>
                <p:cNvGrpSpPr/>
                <p:nvPr/>
              </p:nvGrpSpPr>
              <p:grpSpPr>
                <a:xfrm>
                  <a:off x="5535062" y="2861106"/>
                  <a:ext cx="3764586" cy="485447"/>
                  <a:chOff x="5635243" y="2861106"/>
                  <a:chExt cx="3764586" cy="485447"/>
                </a:xfrm>
              </p:grpSpPr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1B60F3A0-B350-EAB0-B4FF-A57849E49BF3}"/>
                      </a:ext>
                    </a:extLst>
                  </p:cNvPr>
                  <p:cNvSpPr txBox="1"/>
                  <p:nvPr/>
                </p:nvSpPr>
                <p:spPr>
                  <a:xfrm>
                    <a:off x="6176903" y="2946443"/>
                    <a:ext cx="155683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6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비트코인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( 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선물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)</a:t>
                    </a:r>
                    <a:endPara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pic>
                <p:nvPicPr>
                  <p:cNvPr id="42" name="그림 41">
                    <a:extLst>
                      <a:ext uri="{FF2B5EF4-FFF2-40B4-BE49-F238E27FC236}">
                        <a16:creationId xmlns:a16="http://schemas.microsoft.com/office/drawing/2014/main" id="{F412C5E7-3C75-EC8D-4D40-EDB7FEDD05B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635243" y="2861106"/>
                    <a:ext cx="482438" cy="482438"/>
                  </a:xfrm>
                  <a:prstGeom prst="rect">
                    <a:avLst/>
                  </a:prstGeom>
                </p:spPr>
              </p:pic>
              <p:sp>
                <p:nvSpPr>
                  <p:cNvPr id="43" name="TextBox 42">
                    <a:extLst>
                      <a:ext uri="{FF2B5EF4-FFF2-40B4-BE49-F238E27FC236}">
                        <a16:creationId xmlns:a16="http://schemas.microsoft.com/office/drawing/2014/main" id="{0E8C10FF-B395-8C0E-7C3A-DCFDA9CB194F}"/>
                      </a:ext>
                    </a:extLst>
                  </p:cNvPr>
                  <p:cNvSpPr txBox="1"/>
                  <p:nvPr/>
                </p:nvSpPr>
                <p:spPr>
                  <a:xfrm>
                    <a:off x="7629793" y="2884888"/>
                    <a:ext cx="17700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2400" dirty="0">
                        <a:solidFill>
                          <a:srgbClr val="6656A0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레버리지 </a:t>
                    </a:r>
                    <a:r>
                      <a:rPr lang="en-US" altLang="ko-KR" sz="2400" dirty="0">
                        <a:solidFill>
                          <a:srgbClr val="6656A0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:X5</a:t>
                    </a:r>
                    <a:endParaRPr lang="ko-KR" altLang="en-US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FD05483E-06DD-FE11-6190-B1C454577F2B}"/>
                    </a:ext>
                  </a:extLst>
                </p:cNvPr>
                <p:cNvSpPr txBox="1"/>
                <p:nvPr/>
              </p:nvSpPr>
              <p:spPr>
                <a:xfrm>
                  <a:off x="6816868" y="3486329"/>
                  <a:ext cx="120097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변동률 </a:t>
                  </a:r>
                  <a:r>
                    <a:rPr lang="en-US" altLang="ko-KR" sz="14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-10%</a:t>
                  </a:r>
                  <a:endParaRPr lang="ko-KR" altLang="en-US" sz="14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A8D56D26-9840-6C18-8576-35771066B6E8}"/>
                  </a:ext>
                </a:extLst>
              </p:cNvPr>
              <p:cNvSpPr txBox="1"/>
              <p:nvPr/>
            </p:nvSpPr>
            <p:spPr>
              <a:xfrm>
                <a:off x="5260586" y="3084280"/>
                <a:ext cx="583814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64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&gt;</a:t>
                </a:r>
                <a:endParaRPr lang="ko-KR" altLang="en-US" sz="64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54BA95D-E8AD-5208-9792-66F1E1A7066A}"/>
                </a:ext>
              </a:extLst>
            </p:cNvPr>
            <p:cNvSpPr txBox="1"/>
            <p:nvPr/>
          </p:nvSpPr>
          <p:spPr>
            <a:xfrm>
              <a:off x="3099447" y="3155506"/>
              <a:ext cx="15023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비트코인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현물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B84A81A9-9CE9-AE60-AB59-D403B5B536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16578" y="3061600"/>
              <a:ext cx="482438" cy="482438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709B4E8-7341-727C-0409-6ECEEF2961D2}"/>
              </a:ext>
            </a:extLst>
          </p:cNvPr>
          <p:cNvSpPr txBox="1"/>
          <p:nvPr/>
        </p:nvSpPr>
        <p:spPr>
          <a:xfrm>
            <a:off x="3896556" y="4694745"/>
            <a:ext cx="439896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포지션과 차트가 반대로 간다면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32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손실률도 배수가 </a:t>
            </a:r>
            <a:r>
              <a:rPr lang="ko-KR" altLang="en-US" sz="3200" dirty="0" err="1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돼버린다</a:t>
            </a:r>
            <a:r>
              <a:rPr lang="en-US" altLang="ko-KR" sz="32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2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66449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614676" y="2003755"/>
            <a:ext cx="2962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2-6.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 손해</a:t>
            </a: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EE1B6B5B-0BFD-ACDF-9669-3D07A16ECDA1}"/>
              </a:ext>
            </a:extLst>
          </p:cNvPr>
          <p:cNvGrpSpPr/>
          <p:nvPr/>
        </p:nvGrpSpPr>
        <p:grpSpPr>
          <a:xfrm>
            <a:off x="2530136" y="2904315"/>
            <a:ext cx="7131728" cy="1718677"/>
            <a:chOff x="3049712" y="2707828"/>
            <a:chExt cx="7131728" cy="1718677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7757A0A-FB49-88CF-23ED-1CCFC1B0505B}"/>
                </a:ext>
              </a:extLst>
            </p:cNvPr>
            <p:cNvGrpSpPr/>
            <p:nvPr/>
          </p:nvGrpSpPr>
          <p:grpSpPr>
            <a:xfrm>
              <a:off x="3049712" y="2707828"/>
              <a:ext cx="2099293" cy="1718677"/>
              <a:chOff x="2463624" y="2711835"/>
              <a:chExt cx="2099293" cy="1718677"/>
            </a:xfrm>
          </p:grpSpPr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A3B8A6FA-09DF-1E41-E9C6-0434CBA09E5F}"/>
                  </a:ext>
                </a:extLst>
              </p:cNvPr>
              <p:cNvSpPr/>
              <p:nvPr/>
            </p:nvSpPr>
            <p:spPr>
              <a:xfrm>
                <a:off x="2463624" y="2711835"/>
                <a:ext cx="2099293" cy="171867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CD037DBB-1FDE-8E10-1883-C068F6572D9D}"/>
                  </a:ext>
                </a:extLst>
              </p:cNvPr>
              <p:cNvGrpSpPr/>
              <p:nvPr/>
            </p:nvGrpSpPr>
            <p:grpSpPr>
              <a:xfrm>
                <a:off x="2550066" y="2869120"/>
                <a:ext cx="1985204" cy="1404107"/>
                <a:chOff x="2550065" y="2946562"/>
                <a:chExt cx="1985204" cy="1404107"/>
              </a:xfrm>
            </p:grpSpPr>
            <p:grpSp>
              <p:nvGrpSpPr>
                <p:cNvPr id="21" name="그룹 20">
                  <a:extLst>
                    <a:ext uri="{FF2B5EF4-FFF2-40B4-BE49-F238E27FC236}">
                      <a16:creationId xmlns:a16="http://schemas.microsoft.com/office/drawing/2014/main" id="{942FFF27-F9C1-3811-524D-640BA4561EE1}"/>
                    </a:ext>
                  </a:extLst>
                </p:cNvPr>
                <p:cNvGrpSpPr/>
                <p:nvPr/>
              </p:nvGrpSpPr>
              <p:grpSpPr>
                <a:xfrm>
                  <a:off x="2550065" y="2946562"/>
                  <a:ext cx="1985204" cy="482438"/>
                  <a:chOff x="2580242" y="2946562"/>
                  <a:chExt cx="1985204" cy="482438"/>
                </a:xfrm>
              </p:grpSpPr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0C1619FA-EA86-8FA7-5B09-B453A41AD037}"/>
                      </a:ext>
                    </a:extLst>
                  </p:cNvPr>
                  <p:cNvSpPr txBox="1"/>
                  <p:nvPr/>
                </p:nvSpPr>
                <p:spPr>
                  <a:xfrm>
                    <a:off x="3063111" y="3040468"/>
                    <a:ext cx="1502335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1600" dirty="0" err="1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비트코인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(</a:t>
                    </a:r>
                    <a:r>
                      <a:rPr lang="ko-KR" altLang="en-US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현물 </a:t>
                    </a:r>
                    <a:r>
                      <a:rPr lang="en-US" altLang="ko-KR" sz="16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)</a:t>
                    </a:r>
                    <a:endPara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  <p:pic>
                <p:nvPicPr>
                  <p:cNvPr id="20" name="그림 19">
                    <a:extLst>
                      <a:ext uri="{FF2B5EF4-FFF2-40B4-BE49-F238E27FC236}">
                        <a16:creationId xmlns:a16="http://schemas.microsoft.com/office/drawing/2014/main" id="{4548EBAC-E953-F67F-B998-6C87280EDF0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580242" y="2946562"/>
                    <a:ext cx="482438" cy="482438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BE0123B5-D251-C271-FE83-46BDEBD0562F}"/>
                    </a:ext>
                  </a:extLst>
                </p:cNvPr>
                <p:cNvSpPr txBox="1"/>
                <p:nvPr/>
              </p:nvSpPr>
              <p:spPr>
                <a:xfrm>
                  <a:off x="2900764" y="3787230"/>
                  <a:ext cx="122501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변동률 </a:t>
                  </a:r>
                  <a:r>
                    <a:rPr lang="en-US" altLang="ko-KR" sz="1400" dirty="0">
                      <a:solidFill>
                        <a:srgbClr val="25A498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+10%</a:t>
                  </a:r>
                  <a:endPara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1B5704F-75D5-4260-2CFF-4297556ACFD6}"/>
                    </a:ext>
                  </a:extLst>
                </p:cNvPr>
                <p:cNvSpPr txBox="1"/>
                <p:nvPr/>
              </p:nvSpPr>
              <p:spPr>
                <a:xfrm>
                  <a:off x="2716417" y="3506182"/>
                  <a:ext cx="159370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투자 </a:t>
                  </a:r>
                  <a:r>
                    <a:rPr lang="ko-KR" altLang="en-US" sz="14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시드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 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$1,000 </a:t>
                  </a:r>
                  <a:endPara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95AF60B3-4F79-4034-99E6-B40CFA918E0D}"/>
                    </a:ext>
                  </a:extLst>
                </p:cNvPr>
                <p:cNvSpPr txBox="1"/>
                <p:nvPr/>
              </p:nvSpPr>
              <p:spPr>
                <a:xfrm>
                  <a:off x="2661914" y="4042892"/>
                  <a:ext cx="170271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청산 후 금액 </a:t>
                  </a:r>
                  <a:r>
                    <a:rPr lang="en-US" altLang="ko-KR" sz="1400" dirty="0">
                      <a:solidFill>
                        <a:schemeClr val="bg1">
                          <a:lumMod val="65000"/>
                        </a:schemeClr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 $1100 </a:t>
                  </a:r>
                  <a:endParaRPr lang="ko-KR" altLang="en-US" sz="1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F2BBC81-0FF4-7F3C-539F-322295E5B40F}"/>
                </a:ext>
              </a:extLst>
            </p:cNvPr>
            <p:cNvGrpSpPr/>
            <p:nvPr/>
          </p:nvGrpSpPr>
          <p:grpSpPr>
            <a:xfrm>
              <a:off x="5955981" y="2707828"/>
              <a:ext cx="4225459" cy="1718677"/>
              <a:chOff x="5304626" y="2703821"/>
              <a:chExt cx="4225459" cy="1718677"/>
            </a:xfrm>
          </p:grpSpPr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B52670E4-8F81-AFCC-C217-447BF9CB3F28}"/>
                  </a:ext>
                </a:extLst>
              </p:cNvPr>
              <p:cNvSpPr/>
              <p:nvPr/>
            </p:nvSpPr>
            <p:spPr>
              <a:xfrm>
                <a:off x="5304626" y="2703821"/>
                <a:ext cx="4225459" cy="1718677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  <a:effectLst>
                <a:glow rad="241300">
                  <a:schemeClr val="bg1">
                    <a:alpha val="11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EF4872E-0E6F-9689-90C1-72191CEACF57}"/>
                  </a:ext>
                </a:extLst>
              </p:cNvPr>
              <p:cNvSpPr txBox="1"/>
              <p:nvPr/>
            </p:nvSpPr>
            <p:spPr>
              <a:xfrm>
                <a:off x="6354405" y="3701774"/>
                <a:ext cx="2125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수익률 </a:t>
                </a:r>
                <a:r>
                  <a:rPr lang="en-US" altLang="ko-KR" sz="1400" dirty="0">
                    <a:solidFill>
                      <a:srgbClr val="EA514E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-50% ( 10% X 5 )</a:t>
                </a:r>
                <a:endParaRPr lang="ko-KR" altLang="en-US" sz="14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2366CE2-D5EA-5035-2806-F3977DEE510D}"/>
                  </a:ext>
                </a:extLst>
              </p:cNvPr>
              <p:cNvSpPr txBox="1"/>
              <p:nvPr/>
            </p:nvSpPr>
            <p:spPr>
              <a:xfrm>
                <a:off x="6620502" y="3267612"/>
                <a:ext cx="15937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투자 </a:t>
                </a:r>
                <a:r>
                  <a:rPr lang="ko-KR" altLang="en-US" sz="1400" dirty="0" err="1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시드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$1,000 </a:t>
                </a:r>
                <a:endPara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0817A71-BFB9-A5B8-6020-BCFD80BF865F}"/>
                  </a:ext>
                </a:extLst>
              </p:cNvPr>
              <p:cNvSpPr txBox="1"/>
              <p:nvPr/>
            </p:nvSpPr>
            <p:spPr>
              <a:xfrm>
                <a:off x="6271048" y="3957436"/>
                <a:ext cx="229261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청산 후 금액 </a:t>
                </a:r>
                <a:r>
                  <a:rPr lang="en-US" altLang="ko-KR" sz="2000" dirty="0">
                    <a:solidFill>
                      <a:srgbClr val="F4AF8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$500 </a:t>
                </a:r>
                <a:endParaRPr lang="ko-KR" altLang="en-US" sz="2000" dirty="0">
                  <a:solidFill>
                    <a:srgbClr val="F4AF80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69ABD113-ED85-2F91-EC17-4BD50C06895B}"/>
                  </a:ext>
                </a:extLst>
              </p:cNvPr>
              <p:cNvGrpSpPr/>
              <p:nvPr/>
            </p:nvGrpSpPr>
            <p:grpSpPr>
              <a:xfrm>
                <a:off x="5535062" y="2861106"/>
                <a:ext cx="3764586" cy="485447"/>
                <a:chOff x="5635243" y="2861106"/>
                <a:chExt cx="3764586" cy="485447"/>
              </a:xfrm>
            </p:grpSpPr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1B60F3A0-B350-EAB0-B4FF-A57849E49BF3}"/>
                    </a:ext>
                  </a:extLst>
                </p:cNvPr>
                <p:cNvSpPr txBox="1"/>
                <p:nvPr/>
              </p:nvSpPr>
              <p:spPr>
                <a:xfrm>
                  <a:off x="6176903" y="2946443"/>
                  <a:ext cx="155683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600" dirty="0" err="1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비트코인</a:t>
                  </a:r>
                  <a:r>
                    <a:rPr lang="en-US" altLang="ko-KR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( </a:t>
                  </a:r>
                  <a:r>
                    <a:rPr lang="ko-KR" altLang="en-US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선물 </a:t>
                  </a:r>
                  <a:r>
                    <a:rPr lang="en-US" altLang="ko-KR" sz="16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)</a:t>
                  </a:r>
                  <a:endPara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  <p:pic>
              <p:nvPicPr>
                <p:cNvPr id="42" name="그림 41">
                  <a:extLst>
                    <a:ext uri="{FF2B5EF4-FFF2-40B4-BE49-F238E27FC236}">
                      <a16:creationId xmlns:a16="http://schemas.microsoft.com/office/drawing/2014/main" id="{F412C5E7-3C75-EC8D-4D40-EDB7FEDD05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635243" y="2861106"/>
                  <a:ext cx="482438" cy="482438"/>
                </a:xfrm>
                <a:prstGeom prst="rect">
                  <a:avLst/>
                </a:prstGeom>
              </p:spPr>
            </p:pic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0E8C10FF-B395-8C0E-7C3A-DCFDA9CB194F}"/>
                    </a:ext>
                  </a:extLst>
                </p:cNvPr>
                <p:cNvSpPr txBox="1"/>
                <p:nvPr/>
              </p:nvSpPr>
              <p:spPr>
                <a:xfrm>
                  <a:off x="7629793" y="2884888"/>
                  <a:ext cx="17700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레버리지 </a:t>
                  </a:r>
                  <a:r>
                    <a:rPr lang="en-US" altLang="ko-KR" sz="2400" dirty="0">
                      <a:solidFill>
                        <a:srgbClr val="6656A0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:X5</a:t>
                  </a:r>
                  <a:endParaRPr lang="ko-KR" altLang="en-US" sz="2400" dirty="0">
                    <a:solidFill>
                      <a:srgbClr val="6656A0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endParaRPr>
                </a:p>
              </p:txBody>
            </p:sp>
          </p:grp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D05483E-06DD-FE11-6190-B1C454577F2B}"/>
                  </a:ext>
                </a:extLst>
              </p:cNvPr>
              <p:cNvSpPr txBox="1"/>
              <p:nvPr/>
            </p:nvSpPr>
            <p:spPr>
              <a:xfrm>
                <a:off x="6804848" y="3486329"/>
                <a:ext cx="122501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변동률 </a:t>
                </a:r>
                <a:r>
                  <a:rPr lang="en-US" altLang="ko-KR" sz="14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+10%</a:t>
                </a:r>
                <a:endParaRPr lang="ko-KR" altLang="en-US" sz="14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8D56D26-9840-6C18-8576-35771066B6E8}"/>
                </a:ext>
              </a:extLst>
            </p:cNvPr>
            <p:cNvSpPr txBox="1"/>
            <p:nvPr/>
          </p:nvSpPr>
          <p:spPr>
            <a:xfrm>
              <a:off x="5260586" y="3084280"/>
              <a:ext cx="583814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4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&gt;</a:t>
              </a:r>
              <a:endParaRPr lang="ko-KR" altLang="en-US" sz="64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896556" y="4694745"/>
            <a:ext cx="439896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포지션과 차트가 반대로 간다면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32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손실률도 배수가 </a:t>
            </a:r>
            <a:r>
              <a:rPr lang="ko-KR" altLang="en-US" sz="3200" dirty="0" err="1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돼버린다</a:t>
            </a:r>
            <a:r>
              <a:rPr lang="en-US" altLang="ko-KR" sz="32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2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A21827-EA5B-7A36-9A77-544F7438973A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하락할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Short 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524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3734627" y="2003755"/>
            <a:ext cx="4722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2-7.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레버리지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수익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4D03E9-3F3E-B67B-44C8-1D0480C23477}"/>
              </a:ext>
            </a:extLst>
          </p:cNvPr>
          <p:cNvSpPr txBox="1"/>
          <p:nvPr/>
        </p:nvSpPr>
        <p:spPr>
          <a:xfrm>
            <a:off x="1460945" y="2899191"/>
            <a:ext cx="3262432" cy="523220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345832" y="3987146"/>
            <a:ext cx="28063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345832" y="4296375"/>
            <a:ext cx="2806316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8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사서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래버리지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X5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배로 진입한다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(8 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80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1" y="2684897"/>
            <a:ext cx="2885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8031361" y="2992674"/>
            <a:ext cx="28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12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+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실현 수익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* 5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수수료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280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(5*50%= 250%)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A4BDDD4-8D6E-94E4-FE77-AA902E44D758}"/>
              </a:ext>
            </a:extLst>
          </p:cNvPr>
          <p:cNvGrpSpPr/>
          <p:nvPr/>
        </p:nvGrpSpPr>
        <p:grpSpPr>
          <a:xfrm>
            <a:off x="4160640" y="2904315"/>
            <a:ext cx="3870721" cy="1718677"/>
            <a:chOff x="4222825" y="4672218"/>
            <a:chExt cx="3870721" cy="1718677"/>
          </a:xfrm>
        </p:grpSpPr>
        <p:sp>
          <p:nvSpPr>
            <p:cNvPr id="17" name="화살표: 오른쪽 16">
              <a:extLst>
                <a:ext uri="{FF2B5EF4-FFF2-40B4-BE49-F238E27FC236}">
                  <a16:creationId xmlns:a16="http://schemas.microsoft.com/office/drawing/2014/main" id="{33C91C54-28A1-FE7B-1A05-FB36E1F6DCAA}"/>
                </a:ext>
              </a:extLst>
            </p:cNvPr>
            <p:cNvSpPr/>
            <p:nvPr/>
          </p:nvSpPr>
          <p:spPr>
            <a:xfrm flipH="1">
              <a:off x="7424243" y="4829792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화살표: 오른쪽 18">
              <a:extLst>
                <a:ext uri="{FF2B5EF4-FFF2-40B4-BE49-F238E27FC236}">
                  <a16:creationId xmlns:a16="http://schemas.microsoft.com/office/drawing/2014/main" id="{8CC1305C-E656-A3FE-5BCD-D9AD0344D542}"/>
                </a:ext>
              </a:extLst>
            </p:cNvPr>
            <p:cNvSpPr/>
            <p:nvPr/>
          </p:nvSpPr>
          <p:spPr>
            <a:xfrm>
              <a:off x="4222825" y="6123145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C9C2550C-F0BC-55F3-288B-E850C6B684DD}"/>
                </a:ext>
              </a:extLst>
            </p:cNvPr>
            <p:cNvGrpSpPr/>
            <p:nvPr/>
          </p:nvGrpSpPr>
          <p:grpSpPr>
            <a:xfrm>
              <a:off x="4971798" y="4672218"/>
              <a:ext cx="2372775" cy="1718677"/>
              <a:chOff x="4909613" y="4672218"/>
              <a:chExt cx="2372775" cy="1718677"/>
            </a:xfrm>
          </p:grpSpPr>
          <p:sp>
            <p:nvSpPr>
              <p:cNvPr id="24" name="사각형: 둥근 모서리 21">
                <a:extLst>
                  <a:ext uri="{FF2B5EF4-FFF2-40B4-BE49-F238E27FC236}">
                    <a16:creationId xmlns:a16="http://schemas.microsoft.com/office/drawing/2014/main" id="{25321F2E-8B33-594C-F071-A44E6ED80726}"/>
                  </a:ext>
                </a:extLst>
              </p:cNvPr>
              <p:cNvSpPr/>
              <p:nvPr/>
            </p:nvSpPr>
            <p:spPr>
              <a:xfrm>
                <a:off x="5231394" y="467221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7E54BA18-F403-D536-6D14-9415D6FC76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4928705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화살표: 위쪽 26">
                <a:extLst>
                  <a:ext uri="{FF2B5EF4-FFF2-40B4-BE49-F238E27FC236}">
                    <a16:creationId xmlns:a16="http://schemas.microsoft.com/office/drawing/2014/main" id="{BC0C5C3F-7235-8C83-7453-DE7B76F25A8D}"/>
                  </a:ext>
                </a:extLst>
              </p:cNvPr>
              <p:cNvSpPr/>
              <p:nvPr/>
            </p:nvSpPr>
            <p:spPr>
              <a:xfrm>
                <a:off x="6969098" y="4928704"/>
                <a:ext cx="304798" cy="1284005"/>
              </a:xfrm>
              <a:prstGeom prst="upArrow">
                <a:avLst/>
              </a:prstGeom>
              <a:gradFill>
                <a:gsLst>
                  <a:gs pos="0">
                    <a:srgbClr val="197169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FC970E67-9829-2F55-A416-9995171C5F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9613" y="6222057"/>
                <a:ext cx="237277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67FB48B9-014A-2A8B-634B-696ED658F8B1}"/>
                  </a:ext>
                </a:extLst>
              </p:cNvPr>
              <p:cNvSpPr/>
              <p:nvPr/>
            </p:nvSpPr>
            <p:spPr>
              <a:xfrm>
                <a:off x="6544136" y="4872745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F15423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9A9CC920-AD46-3E22-33B5-9C054C37C7DD}"/>
                  </a:ext>
                </a:extLst>
              </p:cNvPr>
              <p:cNvSpPr/>
              <p:nvPr/>
            </p:nvSpPr>
            <p:spPr>
              <a:xfrm>
                <a:off x="5335921" y="6166097"/>
                <a:ext cx="111919" cy="1119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glow rad="444500">
                  <a:srgbClr val="25A498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CCB1EBE-0671-4B7E-865D-4DCFD9EC8CF8}"/>
              </a:ext>
            </a:extLst>
          </p:cNvPr>
          <p:cNvSpPr txBox="1"/>
          <p:nvPr/>
        </p:nvSpPr>
        <p:spPr>
          <a:xfrm>
            <a:off x="3863679" y="4796294"/>
            <a:ext cx="44646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일반적으로 계산되는 수익률의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2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현물과 차별화 된 수익률 가능</a:t>
            </a:r>
            <a:endParaRPr lang="en-US" altLang="ko-KR" sz="2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69692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3721005" y="2003755"/>
            <a:ext cx="4750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2-8.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래버리지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손해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4D03E9-3F3E-B67B-44C8-1D0480C23477}"/>
              </a:ext>
            </a:extLst>
          </p:cNvPr>
          <p:cNvSpPr txBox="1"/>
          <p:nvPr/>
        </p:nvSpPr>
        <p:spPr>
          <a:xfrm>
            <a:off x="7441282" y="295874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2736899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4708" y="3044676"/>
            <a:ext cx="28859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사서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래버리지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배로 진입한다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(4*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0" y="3897463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1360" y="4205240"/>
            <a:ext cx="288593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코인의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32000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확정 손실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*5)</a:t>
            </a:r>
          </a:p>
          <a:p>
            <a:pPr algn="ctr"/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( 5*-20% = -100%)</a:t>
            </a:r>
            <a:endParaRPr lang="en-US" altLang="ko-KR" sz="10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09B9A82-7184-6DFF-32E4-FB7744AACB30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11" name="화살표: 오른쪽 10">
              <a:extLst>
                <a:ext uri="{FF2B5EF4-FFF2-40B4-BE49-F238E27FC236}">
                  <a16:creationId xmlns:a16="http://schemas.microsoft.com/office/drawing/2014/main" id="{FBDF40DC-B7FE-8B44-6103-67A9673E1D7F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DA7E99E-ADF7-2DB9-09A8-5BD3093984E1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D95515B-D3F9-5F16-B8A4-26522AD77D5D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32" name="화살표: 위쪽 31">
                <a:extLst>
                  <a:ext uri="{FF2B5EF4-FFF2-40B4-BE49-F238E27FC236}">
                    <a16:creationId xmlns:a16="http://schemas.microsoft.com/office/drawing/2014/main" id="{E4D86FA1-3D8C-086E-95F8-9CFFB55C8F7E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04683BE9-4704-2E69-9CF6-FE2071E9EF3B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735485CD-CE8A-9C76-163D-33523BF078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13D8B7A4-590F-318D-CAF0-54344CD5CE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9CDDB914-53B7-D6C7-ECAD-C316C697D442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91BB75C4-AAC7-E18B-43BE-60BC653A3DB2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F6338CD1-5DF7-CD68-37C0-73CC746F1574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D9D6A72-B263-5C91-DF7A-131B47650E15}"/>
              </a:ext>
            </a:extLst>
          </p:cNvPr>
          <p:cNvSpPr txBox="1"/>
          <p:nvPr/>
        </p:nvSpPr>
        <p:spPr>
          <a:xfrm>
            <a:off x="3863680" y="4796294"/>
            <a:ext cx="4464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일반적으로 계산되는 손실률의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24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리스크 역시 배수화 된 손실률 가능</a:t>
            </a:r>
            <a:endParaRPr lang="en-US" altLang="ko-KR" sz="24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641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A2342"/>
            </a:gs>
            <a:gs pos="100000">
              <a:srgbClr val="1B1F2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D0DA48B7-3EC6-0DE8-C2AC-EAB095A15E3E}"/>
              </a:ext>
            </a:extLst>
          </p:cNvPr>
          <p:cNvGrpSpPr/>
          <p:nvPr/>
        </p:nvGrpSpPr>
        <p:grpSpPr>
          <a:xfrm rot="5400000">
            <a:off x="3724998" y="2664898"/>
            <a:ext cx="4742004" cy="1528235"/>
            <a:chOff x="3725000" y="2099692"/>
            <a:chExt cx="4742004" cy="1528235"/>
          </a:xfrm>
        </p:grpSpPr>
        <p:grpSp>
          <p:nvGrpSpPr>
            <p:cNvPr id="9" name="그룹 8"/>
            <p:cNvGrpSpPr/>
            <p:nvPr/>
          </p:nvGrpSpPr>
          <p:grpSpPr>
            <a:xfrm>
              <a:off x="3725000" y="2099692"/>
              <a:ext cx="4742004" cy="1241766"/>
              <a:chOff x="3725000" y="2356870"/>
              <a:chExt cx="4742004" cy="1241766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4951308" y="2356870"/>
                <a:ext cx="22894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Sequel Sans Semi Bold Body" panose="020B0603050000020004" pitchFamily="34" charset="0"/>
                  </a:rPr>
                  <a:t>Actual investment with</a:t>
                </a:r>
                <a:endParaRPr lang="ko-KR" altLang="en-US" sz="1400" dirty="0">
                  <a:solidFill>
                    <a:schemeClr val="bg1"/>
                  </a:solidFill>
                  <a:latin typeface="Sequel Sans Semi Bold Body" panose="020B0603050000020004" pitchFamily="34" charset="0"/>
                </a:endParaRP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3725000" y="2490640"/>
                <a:ext cx="4742004" cy="11079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6600" dirty="0">
                    <a:solidFill>
                      <a:schemeClr val="bg1"/>
                    </a:solidFill>
                    <a:latin typeface="Sequel Sans Black Body" panose="020B0703050000020004" pitchFamily="34" charset="0"/>
                  </a:rPr>
                  <a:t>Neuti Soft</a:t>
                </a:r>
                <a:endParaRPr lang="ko-KR" altLang="en-US" sz="6600" dirty="0">
                  <a:solidFill>
                    <a:schemeClr val="bg1"/>
                  </a:solidFill>
                  <a:latin typeface="Sequel Sans Black Body" panose="020B0703050000020004" pitchFamily="34" charset="0"/>
                </a:endParaRPr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4791014" y="3258595"/>
              <a:ext cx="2610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Neuti Soft </a:t>
              </a:r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실전 투자 교육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45554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3721005" y="2003755"/>
            <a:ext cx="4750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2-8.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래버리지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손해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4D03E9-3F3E-B67B-44C8-1D0480C23477}"/>
              </a:ext>
            </a:extLst>
          </p:cNvPr>
          <p:cNvSpPr txBox="1"/>
          <p:nvPr/>
        </p:nvSpPr>
        <p:spPr>
          <a:xfrm>
            <a:off x="7441282" y="295874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2736899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4708" y="3044676"/>
            <a:ext cx="28859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사서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래버리지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배로 진입한다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(4*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0" y="3897463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1360" y="4205240"/>
            <a:ext cx="288593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코인의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32000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확정 손실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*5)</a:t>
            </a:r>
          </a:p>
          <a:p>
            <a:pPr algn="ctr"/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( 5*-20% = -100%)</a:t>
            </a:r>
            <a:endParaRPr lang="en-US" altLang="ko-KR" sz="10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09B9A82-7184-6DFF-32E4-FB7744AACB30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11" name="화살표: 오른쪽 10">
              <a:extLst>
                <a:ext uri="{FF2B5EF4-FFF2-40B4-BE49-F238E27FC236}">
                  <a16:creationId xmlns:a16="http://schemas.microsoft.com/office/drawing/2014/main" id="{FBDF40DC-B7FE-8B44-6103-67A9673E1D7F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DA7E99E-ADF7-2DB9-09A8-5BD3093984E1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D95515B-D3F9-5F16-B8A4-26522AD77D5D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32" name="화살표: 위쪽 31">
                <a:extLst>
                  <a:ext uri="{FF2B5EF4-FFF2-40B4-BE49-F238E27FC236}">
                    <a16:creationId xmlns:a16="http://schemas.microsoft.com/office/drawing/2014/main" id="{E4D86FA1-3D8C-086E-95F8-9CFFB55C8F7E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04683BE9-4704-2E69-9CF6-FE2071E9EF3B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735485CD-CE8A-9C76-163D-33523BF078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13D8B7A4-590F-318D-CAF0-54344CD5CE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9CDDB914-53B7-D6C7-ECAD-C316C697D442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91BB75C4-AAC7-E18B-43BE-60BC653A3DB2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F6338CD1-5DF7-CD68-37C0-73CC746F1574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D9D6A72-B263-5C91-DF7A-131B47650E15}"/>
              </a:ext>
            </a:extLst>
          </p:cNvPr>
          <p:cNvSpPr txBox="1"/>
          <p:nvPr/>
        </p:nvSpPr>
        <p:spPr>
          <a:xfrm>
            <a:off x="3863680" y="4796294"/>
            <a:ext cx="4464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일반적으로 계산되는 손실률의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24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리스크 역시 배수화 된 손실률 가능</a:t>
            </a:r>
            <a:endParaRPr lang="en-US" altLang="ko-KR" sz="24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BE6F51E-9D48-5262-3814-CA762CF96D3C}"/>
              </a:ext>
            </a:extLst>
          </p:cNvPr>
          <p:cNvGrpSpPr/>
          <p:nvPr/>
        </p:nvGrpSpPr>
        <p:grpSpPr>
          <a:xfrm>
            <a:off x="1274708" y="1733997"/>
            <a:ext cx="9642584" cy="4073880"/>
            <a:chOff x="1345832" y="1752549"/>
            <a:chExt cx="9642584" cy="407388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2F84FD36-2216-D52D-9646-4F9CC218A030}"/>
                </a:ext>
              </a:extLst>
            </p:cNvPr>
            <p:cNvSpPr/>
            <p:nvPr/>
          </p:nvSpPr>
          <p:spPr>
            <a:xfrm>
              <a:off x="1345832" y="1752549"/>
              <a:ext cx="9642584" cy="4073880"/>
            </a:xfrm>
            <a:prstGeom prst="roundRect">
              <a:avLst>
                <a:gd name="adj" fmla="val 7138"/>
              </a:avLst>
            </a:prstGeom>
            <a:solidFill>
              <a:schemeClr val="tx1">
                <a:lumMod val="95000"/>
                <a:lumOff val="5000"/>
                <a:alpha val="6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A9A8A24-E239-8437-2EAE-69FA9C8AABBB}"/>
                </a:ext>
              </a:extLst>
            </p:cNvPr>
            <p:cNvGrpSpPr/>
            <p:nvPr/>
          </p:nvGrpSpPr>
          <p:grpSpPr>
            <a:xfrm>
              <a:off x="2518937" y="2641285"/>
              <a:ext cx="8057890" cy="2141703"/>
              <a:chOff x="2518937" y="2641285"/>
              <a:chExt cx="8057890" cy="2141703"/>
            </a:xfrm>
          </p:grpSpPr>
          <p:sp>
            <p:nvSpPr>
              <p:cNvPr id="17" name="사각형: 둥근 모서리 16">
                <a:extLst>
                  <a:ext uri="{FF2B5EF4-FFF2-40B4-BE49-F238E27FC236}">
                    <a16:creationId xmlns:a16="http://schemas.microsoft.com/office/drawing/2014/main" id="{39C8BBD1-DA7A-804B-2EB9-74DA848C183F}"/>
                  </a:ext>
                </a:extLst>
              </p:cNvPr>
              <p:cNvSpPr/>
              <p:nvPr/>
            </p:nvSpPr>
            <p:spPr>
              <a:xfrm>
                <a:off x="8510397" y="4579226"/>
                <a:ext cx="2066430" cy="203762"/>
              </a:xfrm>
              <a:prstGeom prst="roundRect">
                <a:avLst>
                  <a:gd name="adj" fmla="val 50000"/>
                </a:avLst>
              </a:prstGeom>
              <a:solidFill>
                <a:srgbClr val="171520"/>
              </a:solidFill>
              <a:ln>
                <a:noFill/>
              </a:ln>
              <a:effectLst>
                <a:glow rad="342900">
                  <a:srgbClr val="EA514E">
                    <a:alpha val="22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-&gt; </a:t>
                </a:r>
                <a:r>
                  <a:rPr lang="ko-KR" altLang="en-US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약 </a:t>
                </a:r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0</a:t>
                </a:r>
                <a:r>
                  <a:rPr lang="ko-KR" altLang="en-US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원 </a:t>
                </a:r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( 5*-20% = -100%)</a:t>
                </a:r>
              </a:p>
            </p:txBody>
          </p:sp>
          <p:cxnSp>
            <p:nvCxnSpPr>
              <p:cNvPr id="20" name="연결선: 꺾임 19">
                <a:extLst>
                  <a:ext uri="{FF2B5EF4-FFF2-40B4-BE49-F238E27FC236}">
                    <a16:creationId xmlns:a16="http://schemas.microsoft.com/office/drawing/2014/main" id="{448254F3-E1CC-89DD-AC05-44652F939499}"/>
                  </a:ext>
                </a:extLst>
              </p:cNvPr>
              <p:cNvCxnSpPr>
                <a:cxnSpLocks/>
                <a:stCxn id="26" idx="2"/>
              </p:cNvCxnSpPr>
              <p:nvPr/>
            </p:nvCxnSpPr>
            <p:spPr>
              <a:xfrm rot="16200000" flipH="1">
                <a:off x="7456337" y="3624598"/>
                <a:ext cx="663920" cy="1444199"/>
              </a:xfrm>
              <a:prstGeom prst="bentConnector2">
                <a:avLst/>
              </a:prstGeom>
              <a:ln w="25400">
                <a:solidFill>
                  <a:schemeClr val="bg1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8F120E4E-9605-6D57-CEBB-F529F6A68EBC}"/>
                  </a:ext>
                </a:extLst>
              </p:cNvPr>
              <p:cNvGrpSpPr/>
              <p:nvPr/>
            </p:nvGrpSpPr>
            <p:grpSpPr>
              <a:xfrm>
                <a:off x="2518937" y="2641285"/>
                <a:ext cx="7154126" cy="1524000"/>
                <a:chOff x="3235665" y="3027489"/>
                <a:chExt cx="7154126" cy="1524000"/>
              </a:xfrm>
            </p:grpSpPr>
            <p:pic>
              <p:nvPicPr>
                <p:cNvPr id="23" name="그림 22" descr="텍스트, 클립아트이(가) 표시된 사진&#10;&#10;자동 생성된 설명">
                  <a:extLst>
                    <a:ext uri="{FF2B5EF4-FFF2-40B4-BE49-F238E27FC236}">
                      <a16:creationId xmlns:a16="http://schemas.microsoft.com/office/drawing/2014/main" id="{C5BFF396-AD3A-56A3-F754-357A116774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35665" y="3027489"/>
                  <a:ext cx="1524000" cy="1524000"/>
                </a:xfrm>
                <a:prstGeom prst="rect">
                  <a:avLst/>
                </a:prstGeom>
              </p:spPr>
            </p:pic>
            <p:grpSp>
              <p:nvGrpSpPr>
                <p:cNvPr id="25" name="그룹 24">
                  <a:extLst>
                    <a:ext uri="{FF2B5EF4-FFF2-40B4-BE49-F238E27FC236}">
                      <a16:creationId xmlns:a16="http://schemas.microsoft.com/office/drawing/2014/main" id="{55DF6453-5DC4-5B3D-6F68-C5AEA0D3DD4B}"/>
                    </a:ext>
                  </a:extLst>
                </p:cNvPr>
                <p:cNvGrpSpPr/>
                <p:nvPr/>
              </p:nvGrpSpPr>
              <p:grpSpPr>
                <a:xfrm>
                  <a:off x="5176061" y="3178037"/>
                  <a:ext cx="5213730" cy="1222905"/>
                  <a:chOff x="5176061" y="3307961"/>
                  <a:chExt cx="5213730" cy="1222905"/>
                </a:xfrm>
              </p:grpSpPr>
              <p:sp>
                <p:nvSpPr>
                  <p:cNvPr id="26" name="사각형: 둥근 모서리 25">
                    <a:extLst>
                      <a:ext uri="{FF2B5EF4-FFF2-40B4-BE49-F238E27FC236}">
                        <a16:creationId xmlns:a16="http://schemas.microsoft.com/office/drawing/2014/main" id="{BB9A7D41-6BD5-8622-E0CB-432B1ED1A1FD}"/>
                      </a:ext>
                    </a:extLst>
                  </p:cNvPr>
                  <p:cNvSpPr/>
                  <p:nvPr/>
                </p:nvSpPr>
                <p:spPr>
                  <a:xfrm>
                    <a:off x="5176061" y="3307961"/>
                    <a:ext cx="5213730" cy="1222905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10E644BB-29B1-1BB1-79E6-F8ED89E8AF7B}"/>
                      </a:ext>
                    </a:extLst>
                  </p:cNvPr>
                  <p:cNvSpPr txBox="1"/>
                  <p:nvPr/>
                </p:nvSpPr>
                <p:spPr>
                  <a:xfrm>
                    <a:off x="5781451" y="3550712"/>
                    <a:ext cx="3951723" cy="7078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만약 확정 손실이 커져서</a:t>
                    </a:r>
                    <a:endParaRPr lang="en-US" altLang="ko-KR" sz="20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  <a:p>
                    <a:pPr algn="ctr"/>
                    <a:r>
                      <a:rPr lang="ko-KR" altLang="en-US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돌려받는 돈이 음수가 되면 빚을 지나</a:t>
                    </a:r>
                    <a:r>
                      <a:rPr lang="en-US" altLang="ko-KR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?</a:t>
                    </a:r>
                    <a:endParaRPr lang="en-US" altLang="ko-KR" sz="20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38788460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3721005" y="2003755"/>
            <a:ext cx="4750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2-8.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롱 포지션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래버리지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손해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4D03E9-3F3E-B67B-44C8-1D0480C23477}"/>
              </a:ext>
            </a:extLst>
          </p:cNvPr>
          <p:cNvSpPr txBox="1"/>
          <p:nvPr/>
        </p:nvSpPr>
        <p:spPr>
          <a:xfrm>
            <a:off x="7441282" y="295874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8" y="2736899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4708" y="3044676"/>
            <a:ext cx="28859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사서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래버리지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배로 진입한다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(4*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0" y="3897463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1360" y="4205240"/>
            <a:ext cx="288593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코인의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32000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증거금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확정 손실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*5)</a:t>
            </a:r>
          </a:p>
          <a:p>
            <a:pPr algn="ctr"/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-&gt; 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약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( 5*-20% = -100%)</a:t>
            </a:r>
            <a:endParaRPr lang="en-US" altLang="ko-KR" sz="10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09B9A82-7184-6DFF-32E4-FB7744AACB30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11" name="화살표: 오른쪽 10">
              <a:extLst>
                <a:ext uri="{FF2B5EF4-FFF2-40B4-BE49-F238E27FC236}">
                  <a16:creationId xmlns:a16="http://schemas.microsoft.com/office/drawing/2014/main" id="{FBDF40DC-B7FE-8B44-6103-67A9673E1D7F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DA7E99E-ADF7-2DB9-09A8-5BD3093984E1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D95515B-D3F9-5F16-B8A4-26522AD77D5D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32" name="화살표: 위쪽 31">
                <a:extLst>
                  <a:ext uri="{FF2B5EF4-FFF2-40B4-BE49-F238E27FC236}">
                    <a16:creationId xmlns:a16="http://schemas.microsoft.com/office/drawing/2014/main" id="{E4D86FA1-3D8C-086E-95F8-9CFFB55C8F7E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04683BE9-4704-2E69-9CF6-FE2071E9EF3B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735485CD-CE8A-9C76-163D-33523BF078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13D8B7A4-590F-318D-CAF0-54344CD5CE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9CDDB914-53B7-D6C7-ECAD-C316C697D442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91BB75C4-AAC7-E18B-43BE-60BC653A3DB2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F6338CD1-5DF7-CD68-37C0-73CC746F1574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D9D6A72-B263-5C91-DF7A-131B47650E15}"/>
              </a:ext>
            </a:extLst>
          </p:cNvPr>
          <p:cNvSpPr txBox="1"/>
          <p:nvPr/>
        </p:nvSpPr>
        <p:spPr>
          <a:xfrm>
            <a:off x="3863680" y="4796294"/>
            <a:ext cx="4464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일반적으로 계산되는 손실률의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24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리스크 역시 배수화 된 손실률 가능</a:t>
            </a:r>
            <a:endParaRPr lang="en-US" altLang="ko-KR" sz="24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548C815F-5583-519F-EEF2-F8911BDC2C60}"/>
              </a:ext>
            </a:extLst>
          </p:cNvPr>
          <p:cNvGrpSpPr/>
          <p:nvPr/>
        </p:nvGrpSpPr>
        <p:grpSpPr>
          <a:xfrm>
            <a:off x="1274708" y="1733997"/>
            <a:ext cx="9642584" cy="4073880"/>
            <a:chOff x="1345832" y="1752549"/>
            <a:chExt cx="9642584" cy="4073880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29BCB20C-CE90-B9E1-495B-81FF0F7C173A}"/>
                </a:ext>
              </a:extLst>
            </p:cNvPr>
            <p:cNvSpPr/>
            <p:nvPr/>
          </p:nvSpPr>
          <p:spPr>
            <a:xfrm>
              <a:off x="1345832" y="1752549"/>
              <a:ext cx="9642584" cy="4073880"/>
            </a:xfrm>
            <a:prstGeom prst="roundRect">
              <a:avLst>
                <a:gd name="adj" fmla="val 7138"/>
              </a:avLst>
            </a:prstGeom>
            <a:solidFill>
              <a:schemeClr val="tx1">
                <a:lumMod val="95000"/>
                <a:lumOff val="5000"/>
                <a:alpha val="6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5356B7AF-0F42-58FB-740C-096C47544E0A}"/>
                </a:ext>
              </a:extLst>
            </p:cNvPr>
            <p:cNvGrpSpPr/>
            <p:nvPr/>
          </p:nvGrpSpPr>
          <p:grpSpPr>
            <a:xfrm>
              <a:off x="2518937" y="2641285"/>
              <a:ext cx="8057890" cy="2141703"/>
              <a:chOff x="2518937" y="2641285"/>
              <a:chExt cx="8057890" cy="2141703"/>
            </a:xfrm>
          </p:grpSpPr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id="{77F2C16C-BCBB-0C77-8EBA-D7DA7C6D0FB2}"/>
                  </a:ext>
                </a:extLst>
              </p:cNvPr>
              <p:cNvSpPr/>
              <p:nvPr/>
            </p:nvSpPr>
            <p:spPr>
              <a:xfrm>
                <a:off x="8510397" y="4579226"/>
                <a:ext cx="2066430" cy="203762"/>
              </a:xfrm>
              <a:prstGeom prst="roundRect">
                <a:avLst>
                  <a:gd name="adj" fmla="val 50000"/>
                </a:avLst>
              </a:prstGeom>
              <a:solidFill>
                <a:srgbClr val="171520"/>
              </a:solidFill>
              <a:ln>
                <a:noFill/>
              </a:ln>
              <a:effectLst>
                <a:glow rad="342900">
                  <a:srgbClr val="EA514E">
                    <a:alpha val="22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-&gt; </a:t>
                </a:r>
                <a:r>
                  <a:rPr lang="ko-KR" altLang="en-US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약 </a:t>
                </a:r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0</a:t>
                </a:r>
                <a:r>
                  <a:rPr lang="ko-KR" altLang="en-US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원 </a:t>
                </a:r>
                <a:r>
                  <a:rPr lang="en-US" altLang="ko-KR" sz="12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( 5*-20% = -100%)</a:t>
                </a:r>
              </a:p>
            </p:txBody>
          </p:sp>
          <p:cxnSp>
            <p:nvCxnSpPr>
              <p:cNvPr id="42" name="연결선: 꺾임 41">
                <a:extLst>
                  <a:ext uri="{FF2B5EF4-FFF2-40B4-BE49-F238E27FC236}">
                    <a16:creationId xmlns:a16="http://schemas.microsoft.com/office/drawing/2014/main" id="{CCF3A2E2-E275-3971-BA93-1AEED2DA958B}"/>
                  </a:ext>
                </a:extLst>
              </p:cNvPr>
              <p:cNvCxnSpPr>
                <a:cxnSpLocks/>
                <a:stCxn id="46" idx="2"/>
              </p:cNvCxnSpPr>
              <p:nvPr/>
            </p:nvCxnSpPr>
            <p:spPr>
              <a:xfrm rot="16200000" flipH="1">
                <a:off x="7456337" y="3624598"/>
                <a:ext cx="663920" cy="1444199"/>
              </a:xfrm>
              <a:prstGeom prst="bentConnector2">
                <a:avLst/>
              </a:prstGeom>
              <a:ln w="25400">
                <a:solidFill>
                  <a:schemeClr val="bg1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9D611CEE-448F-BC8E-FCA3-6BBC860FCADD}"/>
                  </a:ext>
                </a:extLst>
              </p:cNvPr>
              <p:cNvGrpSpPr/>
              <p:nvPr/>
            </p:nvGrpSpPr>
            <p:grpSpPr>
              <a:xfrm>
                <a:off x="2518937" y="2641285"/>
                <a:ext cx="7154126" cy="1524000"/>
                <a:chOff x="3235665" y="3027489"/>
                <a:chExt cx="7154126" cy="1524000"/>
              </a:xfrm>
            </p:grpSpPr>
            <p:pic>
              <p:nvPicPr>
                <p:cNvPr id="44" name="그림 43" descr="텍스트, 클립아트이(가) 표시된 사진&#10;&#10;자동 생성된 설명">
                  <a:extLst>
                    <a:ext uri="{FF2B5EF4-FFF2-40B4-BE49-F238E27FC236}">
                      <a16:creationId xmlns:a16="http://schemas.microsoft.com/office/drawing/2014/main" id="{3C8C6D50-D00C-0D14-5C84-81F34FEEFD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35665" y="3027489"/>
                  <a:ext cx="1524000" cy="1524000"/>
                </a:xfrm>
                <a:prstGeom prst="rect">
                  <a:avLst/>
                </a:prstGeom>
              </p:spPr>
            </p:pic>
            <p:grpSp>
              <p:nvGrpSpPr>
                <p:cNvPr id="45" name="그룹 44">
                  <a:extLst>
                    <a:ext uri="{FF2B5EF4-FFF2-40B4-BE49-F238E27FC236}">
                      <a16:creationId xmlns:a16="http://schemas.microsoft.com/office/drawing/2014/main" id="{7D23F02E-F544-404E-F3B6-02DE7BBE691D}"/>
                    </a:ext>
                  </a:extLst>
                </p:cNvPr>
                <p:cNvGrpSpPr/>
                <p:nvPr/>
              </p:nvGrpSpPr>
              <p:grpSpPr>
                <a:xfrm>
                  <a:off x="5176061" y="3178037"/>
                  <a:ext cx="5213730" cy="1222905"/>
                  <a:chOff x="5176061" y="3307961"/>
                  <a:chExt cx="5213730" cy="1222905"/>
                </a:xfrm>
              </p:grpSpPr>
              <p:sp>
                <p:nvSpPr>
                  <p:cNvPr id="46" name="사각형: 둥근 모서리 45">
                    <a:extLst>
                      <a:ext uri="{FF2B5EF4-FFF2-40B4-BE49-F238E27FC236}">
                        <a16:creationId xmlns:a16="http://schemas.microsoft.com/office/drawing/2014/main" id="{257098E2-74BA-BD6B-C3AA-D7A74FCF5559}"/>
                      </a:ext>
                    </a:extLst>
                  </p:cNvPr>
                  <p:cNvSpPr/>
                  <p:nvPr/>
                </p:nvSpPr>
                <p:spPr>
                  <a:xfrm>
                    <a:off x="5176061" y="3307961"/>
                    <a:ext cx="5213730" cy="1222905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449D61E5-026A-E9D8-A6C4-6663721CE328}"/>
                      </a:ext>
                    </a:extLst>
                  </p:cNvPr>
                  <p:cNvSpPr txBox="1"/>
                  <p:nvPr/>
                </p:nvSpPr>
                <p:spPr>
                  <a:xfrm>
                    <a:off x="5781451" y="3550712"/>
                    <a:ext cx="3951723" cy="7078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만약 확정 손실이 커져서</a:t>
                    </a:r>
                    <a:endParaRPr lang="en-US" altLang="ko-KR" sz="2000" dirty="0">
                      <a:solidFill>
                        <a:srgbClr val="EA514E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  <a:p>
                    <a:pPr algn="ctr"/>
                    <a:r>
                      <a:rPr lang="ko-KR" altLang="en-US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돌려받는 돈이 음수가 되면 빚을 지나</a:t>
                    </a:r>
                    <a:r>
                      <a:rPr lang="en-US" altLang="ko-KR" sz="2000" dirty="0">
                        <a:solidFill>
                          <a:srgbClr val="EA514E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?</a:t>
                    </a:r>
                    <a:endParaRPr lang="en-US" altLang="ko-KR" sz="20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endParaRPr>
                  </a:p>
                </p:txBody>
              </p:sp>
            </p:grpSp>
          </p:grpSp>
        </p:grpSp>
      </p:grpSp>
      <p:sp>
        <p:nvSpPr>
          <p:cNvPr id="48" name="곱하기 기호 47">
            <a:extLst>
              <a:ext uri="{FF2B5EF4-FFF2-40B4-BE49-F238E27FC236}">
                <a16:creationId xmlns:a16="http://schemas.microsoft.com/office/drawing/2014/main" id="{71D5A086-0F1F-29EE-AABC-0370AF579E79}"/>
              </a:ext>
            </a:extLst>
          </p:cNvPr>
          <p:cNvSpPr/>
          <p:nvPr/>
        </p:nvSpPr>
        <p:spPr>
          <a:xfrm>
            <a:off x="619125" y="1493001"/>
            <a:ext cx="10953750" cy="4555872"/>
          </a:xfrm>
          <a:prstGeom prst="mathMultiply">
            <a:avLst>
              <a:gd name="adj1" fmla="val 636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64135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1691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972936" y="2003755"/>
            <a:ext cx="2246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2-9.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강제 청산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0D23FDB-F1C2-D6CF-7A0B-9ED5299E7809}"/>
              </a:ext>
            </a:extLst>
          </p:cNvPr>
          <p:cNvSpPr txBox="1"/>
          <p:nvPr/>
        </p:nvSpPr>
        <p:spPr>
          <a:xfrm>
            <a:off x="1823086" y="4840345"/>
            <a:ext cx="8545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추세가 자신이 결정한 포지션과 반대로 진행돼 손해를 볼 때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손실액이 나의 원금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 증거금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)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보다 높아지면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강제로 포지션이 청산된다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9340A95-558C-F673-6948-B83008656796}"/>
              </a:ext>
            </a:extLst>
          </p:cNvPr>
          <p:cNvGrpSpPr/>
          <p:nvPr/>
        </p:nvGrpSpPr>
        <p:grpSpPr>
          <a:xfrm>
            <a:off x="3877904" y="3046178"/>
            <a:ext cx="4436193" cy="1424906"/>
            <a:chOff x="4257568" y="2619890"/>
            <a:chExt cx="4436193" cy="1424906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2319BE7A-BC40-6480-E825-2FCC626765A9}"/>
                </a:ext>
              </a:extLst>
            </p:cNvPr>
            <p:cNvGrpSpPr/>
            <p:nvPr/>
          </p:nvGrpSpPr>
          <p:grpSpPr>
            <a:xfrm>
              <a:off x="7925269" y="2619890"/>
              <a:ext cx="768492" cy="1424906"/>
              <a:chOff x="7925269" y="2619890"/>
              <a:chExt cx="768492" cy="1424906"/>
            </a:xfrm>
          </p:grpSpPr>
          <p:sp>
            <p:nvSpPr>
              <p:cNvPr id="33" name="화살표: 위쪽 32">
                <a:extLst>
                  <a:ext uri="{FF2B5EF4-FFF2-40B4-BE49-F238E27FC236}">
                    <a16:creationId xmlns:a16="http://schemas.microsoft.com/office/drawing/2014/main" id="{D693389A-F1D4-543B-DA09-E31A8EE7481A}"/>
                  </a:ext>
                </a:extLst>
              </p:cNvPr>
              <p:cNvSpPr/>
              <p:nvPr/>
            </p:nvSpPr>
            <p:spPr>
              <a:xfrm rot="10800000">
                <a:off x="7925269" y="2628207"/>
                <a:ext cx="768492" cy="1416589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540C492-D58E-013C-65E8-3413B1EE74B3}"/>
                  </a:ext>
                </a:extLst>
              </p:cNvPr>
              <p:cNvSpPr txBox="1"/>
              <p:nvPr/>
            </p:nvSpPr>
            <p:spPr>
              <a:xfrm>
                <a:off x="8039248" y="2619890"/>
                <a:ext cx="5405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손해</a:t>
                </a:r>
              </a:p>
            </p:txBody>
          </p: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3944EEE-702C-6D5C-4874-3BECD5B5A773}"/>
                </a:ext>
              </a:extLst>
            </p:cNvPr>
            <p:cNvGrpSpPr/>
            <p:nvPr/>
          </p:nvGrpSpPr>
          <p:grpSpPr>
            <a:xfrm>
              <a:off x="4257568" y="2861049"/>
              <a:ext cx="3676865" cy="1006997"/>
              <a:chOff x="4179256" y="2861049"/>
              <a:chExt cx="3676865" cy="1006997"/>
            </a:xfrm>
          </p:grpSpPr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B4D50823-E930-3412-C082-3D507CE54DF9}"/>
                  </a:ext>
                </a:extLst>
              </p:cNvPr>
              <p:cNvSpPr/>
              <p:nvPr/>
            </p:nvSpPr>
            <p:spPr>
              <a:xfrm rot="900000">
                <a:off x="5228085" y="3562700"/>
                <a:ext cx="2628036" cy="9048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이등변 삼각형 28">
                <a:extLst>
                  <a:ext uri="{FF2B5EF4-FFF2-40B4-BE49-F238E27FC236}">
                    <a16:creationId xmlns:a16="http://schemas.microsoft.com/office/drawing/2014/main" id="{CA798EBA-7A33-0E34-8491-5B073C51903A}"/>
                  </a:ext>
                </a:extLst>
              </p:cNvPr>
              <p:cNvSpPr/>
              <p:nvPr/>
            </p:nvSpPr>
            <p:spPr>
              <a:xfrm>
                <a:off x="6045601" y="3575490"/>
                <a:ext cx="339365" cy="292556"/>
              </a:xfrm>
              <a:prstGeom prst="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F87AA4AF-025D-60BC-5780-77B92A403F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97582" y="3326532"/>
                <a:ext cx="482438" cy="482438"/>
              </a:xfrm>
              <a:prstGeom prst="rect">
                <a:avLst/>
              </a:prstGeom>
            </p:spPr>
          </p:pic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2F2FCFDD-7F78-1934-7BF3-FC789B521809}"/>
                  </a:ext>
                </a:extLst>
              </p:cNvPr>
              <p:cNvSpPr txBox="1"/>
              <p:nvPr/>
            </p:nvSpPr>
            <p:spPr>
              <a:xfrm rot="18898754">
                <a:off x="3873082" y="3167223"/>
                <a:ext cx="95090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강제 청산</a:t>
                </a:r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779C9049-679D-C7FA-DD2D-F2D8CFD08D70}"/>
                  </a:ext>
                </a:extLst>
              </p:cNvPr>
              <p:cNvSpPr/>
              <p:nvPr/>
            </p:nvSpPr>
            <p:spPr>
              <a:xfrm rot="19800000">
                <a:off x="4298104" y="3428489"/>
                <a:ext cx="835405" cy="9048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256C552D-C653-3C89-DFA1-44DD40D7E72A}"/>
                  </a:ext>
                </a:extLst>
              </p:cNvPr>
              <p:cNvGrpSpPr/>
              <p:nvPr/>
            </p:nvGrpSpPr>
            <p:grpSpPr>
              <a:xfrm>
                <a:off x="5023152" y="2928799"/>
                <a:ext cx="346572" cy="533139"/>
                <a:chOff x="5023152" y="2928799"/>
                <a:chExt cx="346572" cy="533139"/>
              </a:xfrm>
            </p:grpSpPr>
            <p:sp>
              <p:nvSpPr>
                <p:cNvPr id="41" name="이등변 삼각형 40">
                  <a:extLst>
                    <a:ext uri="{FF2B5EF4-FFF2-40B4-BE49-F238E27FC236}">
                      <a16:creationId xmlns:a16="http://schemas.microsoft.com/office/drawing/2014/main" id="{7FB6CC89-5A7F-B10B-4E89-B9F656131D8C}"/>
                    </a:ext>
                  </a:extLst>
                </p:cNvPr>
                <p:cNvSpPr/>
                <p:nvPr/>
              </p:nvSpPr>
              <p:spPr>
                <a:xfrm rot="13289738">
                  <a:off x="5291652" y="2955622"/>
                  <a:ext cx="78072" cy="223345"/>
                </a:xfrm>
                <a:prstGeom prst="triangle">
                  <a:avLst/>
                </a:prstGeom>
                <a:solidFill>
                  <a:srgbClr val="F0A7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이등변 삼각형 41">
                  <a:extLst>
                    <a:ext uri="{FF2B5EF4-FFF2-40B4-BE49-F238E27FC236}">
                      <a16:creationId xmlns:a16="http://schemas.microsoft.com/office/drawing/2014/main" id="{A7AA13FB-3BE2-8FAD-35F8-635DD3D597E8}"/>
                    </a:ext>
                  </a:extLst>
                </p:cNvPr>
                <p:cNvSpPr/>
                <p:nvPr/>
              </p:nvSpPr>
              <p:spPr>
                <a:xfrm rot="11700000">
                  <a:off x="5129619" y="2983935"/>
                  <a:ext cx="133563" cy="173181"/>
                </a:xfrm>
                <a:prstGeom prst="triangle">
                  <a:avLst/>
                </a:prstGeom>
                <a:solidFill>
                  <a:srgbClr val="F0A7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이등변 삼각형 42">
                  <a:extLst>
                    <a:ext uri="{FF2B5EF4-FFF2-40B4-BE49-F238E27FC236}">
                      <a16:creationId xmlns:a16="http://schemas.microsoft.com/office/drawing/2014/main" id="{4AC07B82-CCFB-CB1A-6D4D-D1A1CE3F2B3C}"/>
                    </a:ext>
                  </a:extLst>
                </p:cNvPr>
                <p:cNvSpPr/>
                <p:nvPr/>
              </p:nvSpPr>
              <p:spPr>
                <a:xfrm rot="9000000">
                  <a:off x="5023152" y="2928799"/>
                  <a:ext cx="79040" cy="238893"/>
                </a:xfrm>
                <a:prstGeom prst="triangle">
                  <a:avLst/>
                </a:prstGeom>
                <a:solidFill>
                  <a:srgbClr val="F0A7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4" name="이등변 삼각형 43">
                  <a:extLst>
                    <a:ext uri="{FF2B5EF4-FFF2-40B4-BE49-F238E27FC236}">
                      <a16:creationId xmlns:a16="http://schemas.microsoft.com/office/drawing/2014/main" id="{C1AD94A3-1F5C-8279-542E-F769ADA99E6E}"/>
                    </a:ext>
                  </a:extLst>
                </p:cNvPr>
                <p:cNvSpPr/>
                <p:nvPr/>
              </p:nvSpPr>
              <p:spPr>
                <a:xfrm rot="20700000" flipH="1">
                  <a:off x="5170745" y="3337540"/>
                  <a:ext cx="45719" cy="124398"/>
                </a:xfrm>
                <a:prstGeom prst="triangle">
                  <a:avLst/>
                </a:prstGeom>
                <a:solidFill>
                  <a:srgbClr val="F0A72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007771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198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1834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선물 개념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A8A09E5-D255-3EC7-F359-103829FF6AFD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B729-1764-27FA-0F7D-F7332E08079C}"/>
              </a:ext>
            </a:extLst>
          </p:cNvPr>
          <p:cNvSpPr txBox="1"/>
          <p:nvPr/>
        </p:nvSpPr>
        <p:spPr>
          <a:xfrm>
            <a:off x="4972947" y="2003755"/>
            <a:ext cx="2246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2-9.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강제 청산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11B34-5F90-29EF-0CFC-244979D0DE68}"/>
              </a:ext>
            </a:extLst>
          </p:cNvPr>
          <p:cNvSpPr txBox="1"/>
          <p:nvPr/>
        </p:nvSpPr>
        <p:spPr>
          <a:xfrm>
            <a:off x="1274707" y="2734115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Open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진입 시점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5DFA50-EE0B-AB62-B7F1-B29E5D67B92C}"/>
              </a:ext>
            </a:extLst>
          </p:cNvPr>
          <p:cNvSpPr txBox="1"/>
          <p:nvPr/>
        </p:nvSpPr>
        <p:spPr>
          <a:xfrm>
            <a:off x="1274709" y="3041892"/>
            <a:ext cx="28859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 가격이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개를 사서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래버리지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X5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배로 진입한다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(4 * 10 = </a:t>
            </a:r>
            <a:r>
              <a:rPr lang="en-US" altLang="ko-KR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rgbClr val="6656A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만원의 포지션 증거금 납부 </a:t>
            </a:r>
            <a:r>
              <a:rPr lang="en-US" altLang="ko-KR" sz="1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6C138C-D552-8597-FFF1-43111E1F89FB}"/>
              </a:ext>
            </a:extLst>
          </p:cNvPr>
          <p:cNvSpPr txBox="1"/>
          <p:nvPr/>
        </p:nvSpPr>
        <p:spPr>
          <a:xfrm>
            <a:off x="8031360" y="3889923"/>
            <a:ext cx="288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Close</a:t>
            </a:r>
            <a:r>
              <a:rPr lang="ko-KR" altLang="en-US" sz="1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시점이 곧 청산 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D4967-FDF9-52D0-041C-C610CB7165A3}"/>
              </a:ext>
            </a:extLst>
          </p:cNvPr>
          <p:cNvSpPr txBox="1"/>
          <p:nvPr/>
        </p:nvSpPr>
        <p:spPr>
          <a:xfrm>
            <a:off x="8033019" y="4197990"/>
            <a:ext cx="288427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느티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코인이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20%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하락한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32000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원일 때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강제 청산 된다 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결과액이 음수가 될 수 없다</a:t>
            </a:r>
            <a:r>
              <a:rPr lang="en-US" altLang="ko-KR" sz="1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)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40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– (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확정손실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* 5 ) = 0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만원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47D348-44E5-2694-77CB-92DF16B82BAB}"/>
              </a:ext>
            </a:extLst>
          </p:cNvPr>
          <p:cNvSpPr txBox="1"/>
          <p:nvPr/>
        </p:nvSpPr>
        <p:spPr>
          <a:xfrm>
            <a:off x="3868467" y="4981520"/>
            <a:ext cx="4455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투입 </a:t>
            </a:r>
            <a:r>
              <a:rPr lang="ko-KR" altLang="en-US" sz="24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시드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 증거금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보증금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87ADC88-F79D-95D4-6BCA-38E49789E0F8}"/>
              </a:ext>
            </a:extLst>
          </p:cNvPr>
          <p:cNvGrpSpPr/>
          <p:nvPr/>
        </p:nvGrpSpPr>
        <p:grpSpPr>
          <a:xfrm>
            <a:off x="4160640" y="2904315"/>
            <a:ext cx="3870720" cy="1718677"/>
            <a:chOff x="4222826" y="1599028"/>
            <a:chExt cx="3870720" cy="1718677"/>
          </a:xfrm>
        </p:grpSpPr>
        <p:sp>
          <p:nvSpPr>
            <p:cNvPr id="28" name="화살표: 오른쪽 27">
              <a:extLst>
                <a:ext uri="{FF2B5EF4-FFF2-40B4-BE49-F238E27FC236}">
                  <a16:creationId xmlns:a16="http://schemas.microsoft.com/office/drawing/2014/main" id="{AD8111D8-FD24-575B-1929-10714C733F2E}"/>
                </a:ext>
              </a:extLst>
            </p:cNvPr>
            <p:cNvSpPr/>
            <p:nvPr/>
          </p:nvSpPr>
          <p:spPr>
            <a:xfrm flipH="1">
              <a:off x="7424243" y="2949663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화살표: 오른쪽 28">
              <a:extLst>
                <a:ext uri="{FF2B5EF4-FFF2-40B4-BE49-F238E27FC236}">
                  <a16:creationId xmlns:a16="http://schemas.microsoft.com/office/drawing/2014/main" id="{864856E2-B249-B6A1-7521-E5BD542A1D6E}"/>
                </a:ext>
              </a:extLst>
            </p:cNvPr>
            <p:cNvSpPr/>
            <p:nvPr/>
          </p:nvSpPr>
          <p:spPr>
            <a:xfrm>
              <a:off x="4222826" y="1792658"/>
              <a:ext cx="669303" cy="197824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0AC3662E-9B7B-B37D-2E96-6FA1E01A97D9}"/>
                </a:ext>
              </a:extLst>
            </p:cNvPr>
            <p:cNvGrpSpPr/>
            <p:nvPr/>
          </p:nvGrpSpPr>
          <p:grpSpPr>
            <a:xfrm>
              <a:off x="5026480" y="1599028"/>
              <a:ext cx="2263412" cy="1718677"/>
              <a:chOff x="4999576" y="1599028"/>
              <a:chExt cx="2263412" cy="1718677"/>
            </a:xfrm>
          </p:grpSpPr>
          <p:sp>
            <p:nvSpPr>
              <p:cNvPr id="33" name="화살표: 위쪽 32">
                <a:extLst>
                  <a:ext uri="{FF2B5EF4-FFF2-40B4-BE49-F238E27FC236}">
                    <a16:creationId xmlns:a16="http://schemas.microsoft.com/office/drawing/2014/main" id="{929AA5AB-EC64-5C6C-6860-416BD0ACB342}"/>
                  </a:ext>
                </a:extLst>
              </p:cNvPr>
              <p:cNvSpPr/>
              <p:nvPr/>
            </p:nvSpPr>
            <p:spPr>
              <a:xfrm rot="10800000">
                <a:off x="6958190" y="1891570"/>
                <a:ext cx="304798" cy="1157005"/>
              </a:xfrm>
              <a:prstGeom prst="upArrow">
                <a:avLst/>
              </a:prstGeom>
              <a:gradFill>
                <a:gsLst>
                  <a:gs pos="0">
                    <a:srgbClr val="F15423"/>
                  </a:gs>
                  <a:gs pos="71000">
                    <a:srgbClr val="2A234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DB3872C5-60B4-2430-4E62-9214F5C520AC}"/>
                  </a:ext>
                </a:extLst>
              </p:cNvPr>
              <p:cNvSpPr/>
              <p:nvPr/>
            </p:nvSpPr>
            <p:spPr>
              <a:xfrm>
                <a:off x="5231394" y="1599028"/>
                <a:ext cx="1729213" cy="1718677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622300" dist="38100" dir="5400000" sx="111000" sy="111000" algn="t" rotWithShape="0">
                  <a:prstClr val="black">
                    <a:alpha val="8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59F216B9-715C-C5EC-6ABC-BC8B613CA3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3048575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8116E77A-5A22-1A72-00E8-7B77ED802C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9576" y="1891570"/>
                <a:ext cx="2192849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C4CE997B-1331-FA61-F680-F0B8D9A1368C}"/>
                  </a:ext>
                </a:extLst>
              </p:cNvPr>
              <p:cNvGrpSpPr/>
              <p:nvPr/>
            </p:nvGrpSpPr>
            <p:grpSpPr>
              <a:xfrm>
                <a:off x="5335921" y="1835610"/>
                <a:ext cx="1520159" cy="1268925"/>
                <a:chOff x="5367468" y="1835610"/>
                <a:chExt cx="1520159" cy="1268925"/>
              </a:xfrm>
            </p:grpSpPr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A05C9049-6EC8-53A5-304B-B910157351BF}"/>
                    </a:ext>
                  </a:extLst>
                </p:cNvPr>
                <p:cNvSpPr/>
                <p:nvPr/>
              </p:nvSpPr>
              <p:spPr>
                <a:xfrm>
                  <a:off x="6775708" y="2992616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F15423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6194C6F7-DA11-C57E-F6A9-7473E8B166FE}"/>
                    </a:ext>
                  </a:extLst>
                </p:cNvPr>
                <p:cNvSpPr/>
                <p:nvPr/>
              </p:nvSpPr>
              <p:spPr>
                <a:xfrm>
                  <a:off x="5367468" y="1835610"/>
                  <a:ext cx="111919" cy="111919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glow rad="444500">
                    <a:srgbClr val="25A498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BE51A636-5013-355C-70DB-A4E7B289BB34}"/>
              </a:ext>
            </a:extLst>
          </p:cNvPr>
          <p:cNvSpPr txBox="1"/>
          <p:nvPr/>
        </p:nvSpPr>
        <p:spPr>
          <a:xfrm>
            <a:off x="7549322" y="2003755"/>
            <a:ext cx="3262433" cy="523220"/>
          </a:xfrm>
          <a:prstGeom prst="rect">
            <a:avLst/>
          </a:prstGeom>
          <a:solidFill>
            <a:schemeClr val="bg1">
              <a:alpha val="14000"/>
            </a:schemeClr>
          </a:solidFill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나는 이 종목이 장래에 상승할 것이라고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믿고</a:t>
            </a:r>
            <a:endParaRPr lang="en-US" altLang="ko-KR" sz="1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투자한다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-&gt; </a:t>
            </a:r>
            <a:r>
              <a:rPr lang="en-US" altLang="ko-KR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Long </a:t>
            </a:r>
            <a:r>
              <a:rPr lang="ko-KR" altLang="en-US" sz="14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포지션</a:t>
            </a:r>
            <a:endParaRPr lang="en-US" altLang="ko-KR" sz="14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11621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319204" y="2003755"/>
            <a:ext cx="155363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graphicFrame>
        <p:nvGraphicFramePr>
          <p:cNvPr id="11" name="표 12">
            <a:extLst>
              <a:ext uri="{FF2B5EF4-FFF2-40B4-BE49-F238E27FC236}">
                <a16:creationId xmlns:a16="http://schemas.microsoft.com/office/drawing/2014/main" id="{0368B6F6-04DB-DAA0-ECD5-0205D02720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525441"/>
              </p:ext>
            </p:extLst>
          </p:nvPr>
        </p:nvGraphicFramePr>
        <p:xfrm>
          <a:off x="2197163" y="3333655"/>
          <a:ext cx="8276017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3621">
                  <a:extLst>
                    <a:ext uri="{9D8B030D-6E8A-4147-A177-3AD203B41FA5}">
                      <a16:colId xmlns:a16="http://schemas.microsoft.com/office/drawing/2014/main" val="3503922987"/>
                    </a:ext>
                  </a:extLst>
                </a:gridCol>
                <a:gridCol w="2083323">
                  <a:extLst>
                    <a:ext uri="{9D8B030D-6E8A-4147-A177-3AD203B41FA5}">
                      <a16:colId xmlns:a16="http://schemas.microsoft.com/office/drawing/2014/main" val="1398605815"/>
                    </a:ext>
                  </a:extLst>
                </a:gridCol>
                <a:gridCol w="2741862">
                  <a:extLst>
                    <a:ext uri="{9D8B030D-6E8A-4147-A177-3AD203B41FA5}">
                      <a16:colId xmlns:a16="http://schemas.microsoft.com/office/drawing/2014/main" val="3666240312"/>
                    </a:ext>
                  </a:extLst>
                </a:gridCol>
                <a:gridCol w="2207211">
                  <a:extLst>
                    <a:ext uri="{9D8B030D-6E8A-4147-A177-3AD203B41FA5}">
                      <a16:colId xmlns:a16="http://schemas.microsoft.com/office/drawing/2014/main" val="753825764"/>
                    </a:ext>
                  </a:extLst>
                </a:gridCol>
              </a:tblGrid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rgbClr val="25A498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Long </a:t>
                      </a:r>
                      <a:r>
                        <a:rPr lang="ko-KR" altLang="en-US" sz="1400" b="0" dirty="0">
                          <a:solidFill>
                            <a:srgbClr val="25A498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포지션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Open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포지션 증거금 제출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200" b="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Close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증거금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+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실현 </a:t>
                      </a:r>
                      <a:r>
                        <a:rPr lang="ko-KR" altLang="en-US" sz="1200" b="0" dirty="0">
                          <a:gradFill>
                            <a:gsLst>
                              <a:gs pos="100000">
                                <a:srgbClr val="25A498"/>
                              </a:gs>
                              <a:gs pos="0">
                                <a:srgbClr val="EA514E"/>
                              </a:gs>
                            </a:gsLst>
                            <a:lin ang="5400000" scaled="0"/>
                          </a:gra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손익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*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레버리지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400" b="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rgbClr val="25A498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차트가 오르면 수익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382335"/>
                  </a:ext>
                </a:extLst>
              </a:tr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rgbClr val="EA514E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Short </a:t>
                      </a:r>
                      <a:r>
                        <a:rPr lang="ko-KR" altLang="en-US" sz="1400" b="0" dirty="0">
                          <a:solidFill>
                            <a:srgbClr val="EA514E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포지션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Open</a:t>
                      </a: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포지션 증거금 제출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200" b="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Close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증거금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+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실현 </a:t>
                      </a:r>
                      <a:r>
                        <a:rPr lang="ko-KR" altLang="en-US" sz="1200" b="0" dirty="0">
                          <a:gradFill>
                            <a:gsLst>
                              <a:gs pos="100000">
                                <a:srgbClr val="25A498"/>
                              </a:gs>
                              <a:gs pos="0">
                                <a:srgbClr val="EA514E"/>
                              </a:gs>
                            </a:gsLst>
                            <a:lin ang="5400000" scaled="0"/>
                          </a:gra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손익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*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레버리지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rgbClr val="EA514E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차트가 내리면 수익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113430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9C9E5E1A-EDF3-F814-66B8-86CACEB816D9}"/>
              </a:ext>
            </a:extLst>
          </p:cNvPr>
          <p:cNvSpPr txBox="1"/>
          <p:nvPr/>
        </p:nvSpPr>
        <p:spPr>
          <a:xfrm>
            <a:off x="1537988" y="3478703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선물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C3DB23-89E0-F283-E876-45D657505AC2}"/>
              </a:ext>
            </a:extLst>
          </p:cNvPr>
          <p:cNvSpPr txBox="1"/>
          <p:nvPr/>
        </p:nvSpPr>
        <p:spPr>
          <a:xfrm>
            <a:off x="4024528" y="2949688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 시점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46C892-364C-5DF5-3020-70DDAC636E67}"/>
              </a:ext>
            </a:extLst>
          </p:cNvPr>
          <p:cNvSpPr txBox="1"/>
          <p:nvPr/>
        </p:nvSpPr>
        <p:spPr>
          <a:xfrm>
            <a:off x="6365323" y="2929705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청산 시점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aphicFrame>
        <p:nvGraphicFramePr>
          <p:cNvPr id="7" name="표 12">
            <a:extLst>
              <a:ext uri="{FF2B5EF4-FFF2-40B4-BE49-F238E27FC236}">
                <a16:creationId xmlns:a16="http://schemas.microsoft.com/office/drawing/2014/main" id="{434E9715-3880-F25C-2539-1BE39631B5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839566"/>
              </p:ext>
            </p:extLst>
          </p:nvPr>
        </p:nvGraphicFramePr>
        <p:xfrm>
          <a:off x="2197162" y="4567124"/>
          <a:ext cx="827601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3621">
                  <a:extLst>
                    <a:ext uri="{9D8B030D-6E8A-4147-A177-3AD203B41FA5}">
                      <a16:colId xmlns:a16="http://schemas.microsoft.com/office/drawing/2014/main" val="3503922987"/>
                    </a:ext>
                  </a:extLst>
                </a:gridCol>
                <a:gridCol w="2083323">
                  <a:extLst>
                    <a:ext uri="{9D8B030D-6E8A-4147-A177-3AD203B41FA5}">
                      <a16:colId xmlns:a16="http://schemas.microsoft.com/office/drawing/2014/main" val="1398605815"/>
                    </a:ext>
                  </a:extLst>
                </a:gridCol>
                <a:gridCol w="2741862">
                  <a:extLst>
                    <a:ext uri="{9D8B030D-6E8A-4147-A177-3AD203B41FA5}">
                      <a16:colId xmlns:a16="http://schemas.microsoft.com/office/drawing/2014/main" val="3666240312"/>
                    </a:ext>
                  </a:extLst>
                </a:gridCol>
                <a:gridCol w="2207211">
                  <a:extLst>
                    <a:ext uri="{9D8B030D-6E8A-4147-A177-3AD203B41FA5}">
                      <a16:colId xmlns:a16="http://schemas.microsoft.com/office/drawing/2014/main" val="753825764"/>
                    </a:ext>
                  </a:extLst>
                </a:gridCol>
              </a:tblGrid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매매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매수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매수 금액 제출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200" b="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매도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(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매수 금액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+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실현 </a:t>
                      </a:r>
                      <a:r>
                        <a:rPr lang="ko-KR" altLang="en-US" sz="1200" b="0" dirty="0">
                          <a:gradFill>
                            <a:gsLst>
                              <a:gs pos="100000">
                                <a:srgbClr val="25A498"/>
                              </a:gs>
                              <a:gs pos="0">
                                <a:srgbClr val="EA514E"/>
                              </a:gs>
                            </a:gsLst>
                            <a:lin ang="5400000" scaled="0"/>
                          </a:gra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손익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  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)</a:t>
                      </a:r>
                      <a:endParaRPr lang="ko-KR" altLang="en-US" sz="1400" b="0" dirty="0">
                        <a:solidFill>
                          <a:schemeClr val="bg1">
                            <a:lumMod val="65000"/>
                          </a:schemeClr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rgbClr val="25A498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차트가 오르면 수익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38233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8E21667-809B-1835-8FB2-D11B4CD0199C}"/>
              </a:ext>
            </a:extLst>
          </p:cNvPr>
          <p:cNvSpPr txBox="1"/>
          <p:nvPr/>
        </p:nvSpPr>
        <p:spPr>
          <a:xfrm>
            <a:off x="1540059" y="4567124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현물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9E349D-53E7-3AB1-B076-C5562C253158}"/>
              </a:ext>
            </a:extLst>
          </p:cNvPr>
          <p:cNvSpPr txBox="1"/>
          <p:nvPr/>
        </p:nvSpPr>
        <p:spPr>
          <a:xfrm>
            <a:off x="8912134" y="2929705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수익 조건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0617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52354" y="2003755"/>
            <a:ext cx="288733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용어 돌아보기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93BE0B-1324-DF97-9851-A5ACE4DB8F96}"/>
              </a:ext>
            </a:extLst>
          </p:cNvPr>
          <p:cNvGrpSpPr/>
          <p:nvPr/>
        </p:nvGrpSpPr>
        <p:grpSpPr>
          <a:xfrm>
            <a:off x="6863533" y="3533849"/>
            <a:ext cx="3482043" cy="959851"/>
            <a:chOff x="6863532" y="3053924"/>
            <a:chExt cx="3482043" cy="95985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9E5E1A-EDF3-F814-66B8-86CACEB816D9}"/>
                </a:ext>
              </a:extLst>
            </p:cNvPr>
            <p:cNvSpPr txBox="1"/>
            <p:nvPr/>
          </p:nvSpPr>
          <p:spPr>
            <a:xfrm>
              <a:off x="8129098" y="3053924"/>
              <a:ext cx="9509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청산 시점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08DE215-20AA-7ED0-2FF0-EF532424F00B}"/>
                </a:ext>
              </a:extLst>
            </p:cNvPr>
            <p:cNvSpPr txBox="1"/>
            <p:nvPr/>
          </p:nvSpPr>
          <p:spPr>
            <a:xfrm>
              <a:off x="6863532" y="3429000"/>
              <a:ext cx="348204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진입 시점과의 가격 차이를 통해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손익이 결정되고 결과액을 돌려받는 시점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86B0848-5FA2-D02A-A404-57CF8BF2C61D}"/>
              </a:ext>
            </a:extLst>
          </p:cNvPr>
          <p:cNvGrpSpPr/>
          <p:nvPr/>
        </p:nvGrpSpPr>
        <p:grpSpPr>
          <a:xfrm>
            <a:off x="2291269" y="3533849"/>
            <a:ext cx="2948244" cy="959851"/>
            <a:chOff x="1758725" y="3053924"/>
            <a:chExt cx="2948244" cy="9598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E21667-809B-1835-8FB2-D11B4CD0199C}"/>
                </a:ext>
              </a:extLst>
            </p:cNvPr>
            <p:cNvSpPr txBox="1"/>
            <p:nvPr/>
          </p:nvSpPr>
          <p:spPr>
            <a:xfrm>
              <a:off x="2757393" y="3053924"/>
              <a:ext cx="9509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진입 시점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B6A0CDD-5186-5015-B474-3278548B39B6}"/>
                </a:ext>
              </a:extLst>
            </p:cNvPr>
            <p:cNvSpPr txBox="1"/>
            <p:nvPr/>
          </p:nvSpPr>
          <p:spPr>
            <a:xfrm>
              <a:off x="1758725" y="3429000"/>
              <a:ext cx="29482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원하는 양의 </a:t>
              </a:r>
              <a:r>
                <a:rPr lang="ko-KR" altLang="en-US" sz="1600" dirty="0" err="1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시드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ko-KR" altLang="en-US" sz="1600" dirty="0" err="1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머니를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투입 하는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차트에 진입하는 시점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20194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52354" y="2003755"/>
            <a:ext cx="288733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용어 돌아보기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93BE0B-1324-DF97-9851-A5ACE4DB8F96}"/>
              </a:ext>
            </a:extLst>
          </p:cNvPr>
          <p:cNvGrpSpPr/>
          <p:nvPr/>
        </p:nvGrpSpPr>
        <p:grpSpPr>
          <a:xfrm>
            <a:off x="7335611" y="3533849"/>
            <a:ext cx="2537874" cy="959851"/>
            <a:chOff x="7335610" y="3053924"/>
            <a:chExt cx="2537874" cy="95985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9E5E1A-EDF3-F814-66B8-86CACEB816D9}"/>
                </a:ext>
              </a:extLst>
            </p:cNvPr>
            <p:cNvSpPr txBox="1"/>
            <p:nvPr/>
          </p:nvSpPr>
          <p:spPr>
            <a:xfrm>
              <a:off x="8334280" y="3053924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선물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08DE215-20AA-7ED0-2FF0-EF532424F00B}"/>
                </a:ext>
              </a:extLst>
            </p:cNvPr>
            <p:cNvSpPr txBox="1"/>
            <p:nvPr/>
          </p:nvSpPr>
          <p:spPr>
            <a:xfrm>
              <a:off x="7335610" y="3429000"/>
              <a:ext cx="25378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 추세 모두 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수익 가능성이 있는 투자 방식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86B0848-5FA2-D02A-A404-57CF8BF2C61D}"/>
              </a:ext>
            </a:extLst>
          </p:cNvPr>
          <p:cNvGrpSpPr/>
          <p:nvPr/>
        </p:nvGrpSpPr>
        <p:grpSpPr>
          <a:xfrm>
            <a:off x="2674382" y="3533849"/>
            <a:ext cx="2182009" cy="959851"/>
            <a:chOff x="2141838" y="3053924"/>
            <a:chExt cx="2182009" cy="9598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E21667-809B-1835-8FB2-D11B4CD0199C}"/>
                </a:ext>
              </a:extLst>
            </p:cNvPr>
            <p:cNvSpPr txBox="1"/>
            <p:nvPr/>
          </p:nvSpPr>
          <p:spPr>
            <a:xfrm>
              <a:off x="2962575" y="3053924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현물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B6A0CDD-5186-5015-B474-3278548B39B6}"/>
                </a:ext>
              </a:extLst>
            </p:cNvPr>
            <p:cNvSpPr txBox="1"/>
            <p:nvPr/>
          </p:nvSpPr>
          <p:spPr>
            <a:xfrm>
              <a:off x="2141838" y="3429000"/>
              <a:ext cx="218200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추세에서만 수익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가능성이 있는 투자 방식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77512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52354" y="2003755"/>
            <a:ext cx="288733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용어 돌아보기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93BE0B-1324-DF97-9851-A5ACE4DB8F96}"/>
              </a:ext>
            </a:extLst>
          </p:cNvPr>
          <p:cNvGrpSpPr/>
          <p:nvPr/>
        </p:nvGrpSpPr>
        <p:grpSpPr>
          <a:xfrm>
            <a:off x="6890782" y="3533849"/>
            <a:ext cx="3427540" cy="959851"/>
            <a:chOff x="6890781" y="3053924"/>
            <a:chExt cx="3427540" cy="95985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9E5E1A-EDF3-F814-66B8-86CACEB816D9}"/>
                </a:ext>
              </a:extLst>
            </p:cNvPr>
            <p:cNvSpPr txBox="1"/>
            <p:nvPr/>
          </p:nvSpPr>
          <p:spPr>
            <a:xfrm>
              <a:off x="8156348" y="3053924"/>
              <a:ext cx="8963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레버리지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08DE215-20AA-7ED0-2FF0-EF532424F00B}"/>
                </a:ext>
              </a:extLst>
            </p:cNvPr>
            <p:cNvSpPr txBox="1"/>
            <p:nvPr/>
          </p:nvSpPr>
          <p:spPr>
            <a:xfrm>
              <a:off x="6890781" y="3429000"/>
              <a:ext cx="342754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거래소에서 제공하는 외부 자본을 동원해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 err="1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손익률을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배수 만큼 불리는 것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86B0848-5FA2-D02A-A404-57CF8BF2C61D}"/>
              </a:ext>
            </a:extLst>
          </p:cNvPr>
          <p:cNvGrpSpPr/>
          <p:nvPr/>
        </p:nvGrpSpPr>
        <p:grpSpPr>
          <a:xfrm>
            <a:off x="2320124" y="3533849"/>
            <a:ext cx="2890535" cy="959851"/>
            <a:chOff x="1787580" y="3053924"/>
            <a:chExt cx="2890535" cy="9598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E21667-809B-1835-8FB2-D11B4CD0199C}"/>
                </a:ext>
              </a:extLst>
            </p:cNvPr>
            <p:cNvSpPr txBox="1"/>
            <p:nvPr/>
          </p:nvSpPr>
          <p:spPr>
            <a:xfrm>
              <a:off x="2873612" y="3053924"/>
              <a:ext cx="71846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포지션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B6A0CDD-5186-5015-B474-3278548B39B6}"/>
                </a:ext>
              </a:extLst>
            </p:cNvPr>
            <p:cNvSpPr txBox="1"/>
            <p:nvPr/>
          </p:nvSpPr>
          <p:spPr>
            <a:xfrm>
              <a:off x="1787580" y="3429000"/>
              <a:ext cx="28905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선물 투자에서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진입시점에 정하는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자신이 예측하는 종목의 추세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22479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현물과 선물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52354" y="2003755"/>
            <a:ext cx="288733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용어 돌아보기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93BE0B-1324-DF97-9851-A5ACE4DB8F96}"/>
              </a:ext>
            </a:extLst>
          </p:cNvPr>
          <p:cNvGrpSpPr/>
          <p:nvPr/>
        </p:nvGrpSpPr>
        <p:grpSpPr>
          <a:xfrm>
            <a:off x="6427523" y="3533849"/>
            <a:ext cx="4354077" cy="1206073"/>
            <a:chOff x="6427522" y="3053924"/>
            <a:chExt cx="4354077" cy="120607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9E5E1A-EDF3-F814-66B8-86CACEB816D9}"/>
                </a:ext>
              </a:extLst>
            </p:cNvPr>
            <p:cNvSpPr txBox="1"/>
            <p:nvPr/>
          </p:nvSpPr>
          <p:spPr>
            <a:xfrm>
              <a:off x="8129099" y="3053924"/>
              <a:ext cx="9509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강제 청산</a:t>
              </a:r>
              <a:endPara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08DE215-20AA-7ED0-2FF0-EF532424F00B}"/>
                </a:ext>
              </a:extLst>
            </p:cNvPr>
            <p:cNvSpPr txBox="1"/>
            <p:nvPr/>
          </p:nvSpPr>
          <p:spPr>
            <a:xfrm>
              <a:off x="6427522" y="3429000"/>
              <a:ext cx="435407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포지션 증거금이 더 이상 손실액을 감당하지 못할 때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</a:t>
              </a: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투자자가 거래소에게 빚이 생기지 않도록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거래소가 자동 청산 해주는 기능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86B0848-5FA2-D02A-A404-57CF8BF2C61D}"/>
              </a:ext>
            </a:extLst>
          </p:cNvPr>
          <p:cNvGrpSpPr/>
          <p:nvPr/>
        </p:nvGrpSpPr>
        <p:grpSpPr>
          <a:xfrm>
            <a:off x="1730224" y="3533849"/>
            <a:ext cx="4070346" cy="1206073"/>
            <a:chOff x="1197680" y="3053924"/>
            <a:chExt cx="4070346" cy="120607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E21667-809B-1835-8FB2-D11B4CD0199C}"/>
                </a:ext>
              </a:extLst>
            </p:cNvPr>
            <p:cNvSpPr txBox="1"/>
            <p:nvPr/>
          </p:nvSpPr>
          <p:spPr>
            <a:xfrm>
              <a:off x="1542325" y="3053924"/>
              <a:ext cx="33810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포지션 증거금 </a:t>
              </a: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유지비</a:t>
              </a: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2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결정비</a:t>
              </a: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선물 </a:t>
              </a:r>
              <a:r>
                <a:rPr lang="ko-KR" altLang="en-US" sz="12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시드머니</a:t>
              </a: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B6A0CDD-5186-5015-B474-3278548B39B6}"/>
                </a:ext>
              </a:extLst>
            </p:cNvPr>
            <p:cNvSpPr txBox="1"/>
            <p:nvPr/>
          </p:nvSpPr>
          <p:spPr>
            <a:xfrm>
              <a:off x="1197680" y="3429000"/>
              <a:ext cx="407034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진입시점에 정한 포지션에 대한 보증금</a:t>
              </a:r>
              <a:endParaRPr lang="en-US" altLang="ko-KR" sz="16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수익 </a:t>
              </a:r>
              <a:r>
                <a:rPr lang="ko-KR" altLang="en-US" sz="1600" dirty="0" err="1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실현시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보증금에 수익을 더해 돌려받고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</a:t>
              </a:r>
            </a:p>
            <a:p>
              <a:pPr algn="ctr"/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손실 확정시 보증금에서 손실을 제하고 돌려받음</a:t>
              </a:r>
              <a:endPara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63811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1B1F24"/>
            </a:gs>
            <a:gs pos="0">
              <a:srgbClr val="2A234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3414713" y="4614863"/>
            <a:ext cx="5257800" cy="857250"/>
            <a:chOff x="3414713" y="4421981"/>
            <a:chExt cx="5257800" cy="857250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3414713" y="4421981"/>
              <a:ext cx="5257800" cy="85725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928591" y="4624087"/>
              <a:ext cx="43348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02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 </a:t>
              </a:r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 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ko-KR" altLang="en-US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기초 개념 </a:t>
              </a:r>
              <a:r>
                <a:rPr lang="en-US" altLang="ko-KR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차트 및 지표 </a:t>
              </a:r>
              <a:r>
                <a:rPr lang="en-US" altLang="ko-KR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2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A93C0396-B74A-D887-69F2-56621342FDF6}"/>
              </a:ext>
            </a:extLst>
          </p:cNvPr>
          <p:cNvGrpSpPr/>
          <p:nvPr/>
        </p:nvGrpSpPr>
        <p:grpSpPr>
          <a:xfrm>
            <a:off x="2687054" y="1775097"/>
            <a:ext cx="6817892" cy="2446326"/>
            <a:chOff x="2687054" y="1775097"/>
            <a:chExt cx="6817892" cy="2446326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D6D1F668-FC04-76A8-C003-FB1B03355970}"/>
                </a:ext>
              </a:extLst>
            </p:cNvPr>
            <p:cNvGrpSpPr/>
            <p:nvPr/>
          </p:nvGrpSpPr>
          <p:grpSpPr>
            <a:xfrm>
              <a:off x="2687054" y="1775097"/>
              <a:ext cx="6817892" cy="1797191"/>
              <a:chOff x="2687054" y="2032275"/>
              <a:chExt cx="6817892" cy="1797191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E8C4A6-DE31-F387-C888-5E98738D6536}"/>
                  </a:ext>
                </a:extLst>
              </p:cNvPr>
              <p:cNvSpPr txBox="1"/>
              <p:nvPr/>
            </p:nvSpPr>
            <p:spPr>
              <a:xfrm>
                <a:off x="4199487" y="2032275"/>
                <a:ext cx="37930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chemeClr val="bg1"/>
                    </a:solidFill>
                    <a:latin typeface="Sequel Sans Semi Bold Body" panose="020B0603050000020004" pitchFamily="34" charset="0"/>
                  </a:rPr>
                  <a:t>Actual investment with</a:t>
                </a:r>
                <a:endParaRPr lang="ko-KR" altLang="en-US" sz="2400" dirty="0">
                  <a:solidFill>
                    <a:schemeClr val="bg1"/>
                  </a:solidFill>
                  <a:latin typeface="Sequel Sans Semi Bold Body" panose="020B06030500000200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0CEED35-217D-9AEE-C6A2-733ABEF4FA09}"/>
                  </a:ext>
                </a:extLst>
              </p:cNvPr>
              <p:cNvSpPr txBox="1"/>
              <p:nvPr/>
            </p:nvSpPr>
            <p:spPr>
              <a:xfrm>
                <a:off x="2687054" y="2259806"/>
                <a:ext cx="6817892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600" dirty="0">
                    <a:solidFill>
                      <a:schemeClr val="bg1"/>
                    </a:solidFill>
                    <a:latin typeface="Sequel Sans Black Body" panose="020B0703050000020004" pitchFamily="34" charset="0"/>
                  </a:rPr>
                  <a:t>Neuti Soft</a:t>
                </a:r>
                <a:endParaRPr lang="ko-KR" altLang="en-US" sz="9600" dirty="0">
                  <a:solidFill>
                    <a:schemeClr val="bg1"/>
                  </a:solidFill>
                  <a:latin typeface="Sequel Sans Black Body" panose="020B07030500000200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04EEAF-08AF-6AD8-DF87-F87A16EF9361}"/>
                </a:ext>
              </a:extLst>
            </p:cNvPr>
            <p:cNvSpPr txBox="1"/>
            <p:nvPr/>
          </p:nvSpPr>
          <p:spPr>
            <a:xfrm>
              <a:off x="3799540" y="3636648"/>
              <a:ext cx="459292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Neuti Soft </a:t>
              </a:r>
              <a:r>
                <a:rPr lang="ko-KR" altLang="en-US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실전 투자 교육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7358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246502" cy="492919"/>
            <a:chOff x="0" y="6365081"/>
            <a:chExt cx="12246502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917292" y="6442263"/>
              <a:ext cx="132921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Lecture 00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5768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1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1FA2319-82BE-E480-ACDB-824B88B8786F}"/>
              </a:ext>
            </a:extLst>
          </p:cNvPr>
          <p:cNvGrpSpPr/>
          <p:nvPr/>
        </p:nvGrpSpPr>
        <p:grpSpPr>
          <a:xfrm>
            <a:off x="2348027" y="2627427"/>
            <a:ext cx="7495963" cy="1603147"/>
            <a:chOff x="2348027" y="2780198"/>
            <a:chExt cx="7495963" cy="1603147"/>
          </a:xfrm>
        </p:grpSpPr>
        <p:sp>
          <p:nvSpPr>
            <p:cNvPr id="15" name="TextBox 14"/>
            <p:cNvSpPr txBox="1"/>
            <p:nvPr/>
          </p:nvSpPr>
          <p:spPr>
            <a:xfrm>
              <a:off x="4260402" y="2780198"/>
              <a:ext cx="367119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5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코인 투자란</a:t>
              </a:r>
              <a:r>
                <a:rPr lang="en-US" altLang="ko-KR" sz="5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?</a:t>
              </a:r>
              <a:endParaRPr lang="ko-KR" altLang="en-US" sz="5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348027" y="3798570"/>
              <a:ext cx="749596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‘</a:t>
              </a:r>
              <a:r>
                <a:rPr lang="ko-KR" altLang="en-US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투자</a:t>
              </a:r>
              <a:r>
                <a:rPr lang="en-US" altLang="ko-KR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’</a:t>
              </a:r>
              <a:r>
                <a:rPr lang="ko-KR" altLang="en-US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와 </a:t>
              </a:r>
              <a:r>
                <a:rPr lang="en-US" altLang="ko-KR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‘</a:t>
              </a:r>
              <a:r>
                <a:rPr lang="ko-KR" altLang="en-US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투기</a:t>
              </a:r>
              <a:r>
                <a:rPr lang="en-US" altLang="ko-KR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’</a:t>
              </a:r>
              <a:r>
                <a:rPr lang="ko-KR" altLang="en-US" sz="32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의 차이가 한끝 차이인 의사결정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27230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E5B1C43-1C6F-39E5-8A96-8681B9DC3B00}"/>
              </a:ext>
            </a:extLst>
          </p:cNvPr>
          <p:cNvSpPr/>
          <p:nvPr/>
        </p:nvSpPr>
        <p:spPr>
          <a:xfrm>
            <a:off x="0" y="1"/>
            <a:ext cx="3551722" cy="6858000"/>
          </a:xfrm>
          <a:prstGeom prst="rect">
            <a:avLst/>
          </a:prstGeom>
          <a:gradFill>
            <a:gsLst>
              <a:gs pos="100000">
                <a:srgbClr val="1B1F24"/>
              </a:gs>
              <a:gs pos="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5F2B45D-22F5-1C80-9E9A-4061BD1999B9}"/>
              </a:ext>
            </a:extLst>
          </p:cNvPr>
          <p:cNvSpPr/>
          <p:nvPr/>
        </p:nvSpPr>
        <p:spPr>
          <a:xfrm>
            <a:off x="3551722" y="1370"/>
            <a:ext cx="864027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34B822-9A82-7C35-B8A3-C1F62305E1FA}"/>
              </a:ext>
            </a:extLst>
          </p:cNvPr>
          <p:cNvSpPr txBox="1"/>
          <p:nvPr/>
        </p:nvSpPr>
        <p:spPr>
          <a:xfrm>
            <a:off x="274608" y="572972"/>
            <a:ext cx="1249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목차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102CAD-CA69-D3FD-0B9C-FF110AED1670}"/>
              </a:ext>
            </a:extLst>
          </p:cNvPr>
          <p:cNvSpPr txBox="1"/>
          <p:nvPr/>
        </p:nvSpPr>
        <p:spPr>
          <a:xfrm>
            <a:off x="4185602" y="3167390"/>
            <a:ext cx="73725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투자를 하기위한 기본적인 차트 파악법을 이해한다</a:t>
            </a:r>
            <a:r>
              <a:rPr lang="en-US" altLang="ko-KR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A4049A-D26E-B741-6C9F-660DCA57D8AC}"/>
              </a:ext>
            </a:extLst>
          </p:cNvPr>
          <p:cNvSpPr txBox="1"/>
          <p:nvPr/>
        </p:nvSpPr>
        <p:spPr>
          <a:xfrm>
            <a:off x="6699106" y="2644169"/>
            <a:ext cx="2345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Lecture Goals</a:t>
            </a:r>
            <a:endParaRPr lang="ko-KR" altLang="en-US" sz="2800" dirty="0">
              <a:solidFill>
                <a:schemeClr val="bg1">
                  <a:lumMod val="7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9C3F7AB-6961-B089-20FA-0C63C9CE55D3}"/>
              </a:ext>
            </a:extLst>
          </p:cNvPr>
          <p:cNvGrpSpPr/>
          <p:nvPr/>
        </p:nvGrpSpPr>
        <p:grpSpPr>
          <a:xfrm>
            <a:off x="274608" y="1520905"/>
            <a:ext cx="3179375" cy="461665"/>
            <a:chOff x="274608" y="1520905"/>
            <a:chExt cx="3179375" cy="46166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6A46052-3CB9-CAA0-A2BA-DFED55003FBF}"/>
                </a:ext>
              </a:extLst>
            </p:cNvPr>
            <p:cNvSpPr txBox="1"/>
            <p:nvPr/>
          </p:nvSpPr>
          <p:spPr>
            <a:xfrm>
              <a:off x="274608" y="1520905"/>
              <a:ext cx="8146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02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</a:t>
              </a:r>
              <a:endPara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4FC2612-8778-A224-6B8F-EAA0457C8A53}"/>
                </a:ext>
              </a:extLst>
            </p:cNvPr>
            <p:cNvSpPr txBox="1"/>
            <p:nvPr/>
          </p:nvSpPr>
          <p:spPr>
            <a:xfrm>
              <a:off x="899138" y="1567071"/>
              <a:ext cx="25548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 </a:t>
              </a:r>
              <a:r>
                <a:rPr lang="ko-KR" altLang="en-US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기초 개념 </a:t>
              </a:r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차트 및 지표 </a:t>
              </a:r>
              <a:r>
                <a:rPr lang="en-US" altLang="ko-KR" sz="1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E6511CD-48C8-516E-F499-A433095A5379}"/>
              </a:ext>
            </a:extLst>
          </p:cNvPr>
          <p:cNvSpPr txBox="1"/>
          <p:nvPr/>
        </p:nvSpPr>
        <p:spPr>
          <a:xfrm>
            <a:off x="5803827" y="4447073"/>
            <a:ext cx="4314001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1.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현물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/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선물 종목들의 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차트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를 파악 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2.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을 통해 투자 종목을 선정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진입 시기를 정한다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3.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진입한다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4.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그 뒤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에 따라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수익을 낸다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*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위 과정은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올바른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 , █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없이는 투기가 된다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AB0441AA-4219-2359-B5AE-768ABA829301}"/>
              </a:ext>
            </a:extLst>
          </p:cNvPr>
          <p:cNvGrpSpPr/>
          <p:nvPr/>
        </p:nvGrpSpPr>
        <p:grpSpPr>
          <a:xfrm>
            <a:off x="355652" y="2099505"/>
            <a:ext cx="2256710" cy="4185523"/>
            <a:chOff x="176544" y="1682357"/>
            <a:chExt cx="2256710" cy="4185523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6A4CDDF0-725E-B913-EF34-0523DF5FF618}"/>
                </a:ext>
              </a:extLst>
            </p:cNvPr>
            <p:cNvGrpSpPr/>
            <p:nvPr/>
          </p:nvGrpSpPr>
          <p:grpSpPr>
            <a:xfrm>
              <a:off x="176544" y="1682357"/>
              <a:ext cx="1979391" cy="1530939"/>
              <a:chOff x="176544" y="1682357"/>
              <a:chExt cx="1979391" cy="1530939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E2417D9-809F-982C-6FFD-505F3DB52D90}"/>
                  </a:ext>
                </a:extLst>
              </p:cNvPr>
              <p:cNvSpPr txBox="1"/>
              <p:nvPr/>
            </p:nvSpPr>
            <p:spPr>
              <a:xfrm>
                <a:off x="176544" y="1682357"/>
                <a:ext cx="194957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캔들 차트 용어 설명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EABA4C0-B3B9-37FA-C9B4-3F872C8DA5A7}"/>
                  </a:ext>
                </a:extLst>
              </p:cNvPr>
              <p:cNvSpPr txBox="1"/>
              <p:nvPr/>
            </p:nvSpPr>
            <p:spPr>
              <a:xfrm>
                <a:off x="488491" y="2043745"/>
                <a:ext cx="1667444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- 0.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양봉 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- 1.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음봉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2.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도지와 형태 캔들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- 3.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양봉 상세 설명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- 4.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음봉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상세 설명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1807FBF7-1BB8-673E-60C6-2A0B07F005AC}"/>
                </a:ext>
              </a:extLst>
            </p:cNvPr>
            <p:cNvGrpSpPr/>
            <p:nvPr/>
          </p:nvGrpSpPr>
          <p:grpSpPr>
            <a:xfrm>
              <a:off x="176544" y="3259723"/>
              <a:ext cx="2256710" cy="2608157"/>
              <a:chOff x="176544" y="3259723"/>
              <a:chExt cx="2256710" cy="260815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0D77CC5-7C47-8CD1-AC9D-FF76FE88B142}"/>
                  </a:ext>
                </a:extLst>
              </p:cNvPr>
              <p:cNvSpPr txBox="1"/>
              <p:nvPr/>
            </p:nvSpPr>
            <p:spPr>
              <a:xfrm>
                <a:off x="176544" y="3259723"/>
                <a:ext cx="159370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주요 지표 설명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E07ED19-2D24-56A5-1319-A9FA306D5F03}"/>
                  </a:ext>
                </a:extLst>
              </p:cNvPr>
              <p:cNvSpPr txBox="1"/>
              <p:nvPr/>
            </p:nvSpPr>
            <p:spPr>
              <a:xfrm>
                <a:off x="488491" y="3621111"/>
                <a:ext cx="1944763" cy="22467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- 0.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이동 평균선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1.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지수 이동 평균선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- 2. MA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</a:t>
                </a: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,EMA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상세 설명</a:t>
                </a: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- 3.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정배열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- 4.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역배열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- 5.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병목 현상의 이해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- 6.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골든 크로스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- 7.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데드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크로스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- 8.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이평선의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지지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- 9.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이평선의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저항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54092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27BB5D5-141F-4171-CF46-B137FED3CD7E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EBC16-B712-A304-651E-3A137046E6A1}"/>
              </a:ext>
            </a:extLst>
          </p:cNvPr>
          <p:cNvSpPr txBox="1"/>
          <p:nvPr/>
        </p:nvSpPr>
        <p:spPr>
          <a:xfrm>
            <a:off x="4650839" y="2457032"/>
            <a:ext cx="57182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트레이딩의 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기본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은 차트를 통해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해당 종목의 추세를 파악하는 것에서 시작한다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6FDED1-C5AE-54A4-B2EC-9452853E8A8F}"/>
              </a:ext>
            </a:extLst>
          </p:cNvPr>
          <p:cNvSpPr txBox="1"/>
          <p:nvPr/>
        </p:nvSpPr>
        <p:spPr>
          <a:xfrm>
            <a:off x="372957" y="1057407"/>
            <a:ext cx="28616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B4DD40-CA5A-D595-857C-AE2AD0FFDF9B}"/>
              </a:ext>
            </a:extLst>
          </p:cNvPr>
          <p:cNvSpPr txBox="1"/>
          <p:nvPr/>
        </p:nvSpPr>
        <p:spPr>
          <a:xfrm>
            <a:off x="4650839" y="3280357"/>
            <a:ext cx="5269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B03626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정확한 분석을 위해 캔들 차트 사용은 필수</a:t>
            </a:r>
            <a:r>
              <a:rPr lang="en-US" altLang="ko-KR" sz="2400" dirty="0">
                <a:solidFill>
                  <a:srgbClr val="B03626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!</a:t>
            </a:r>
            <a:endParaRPr lang="ko-KR" altLang="en-US" sz="2400" dirty="0">
              <a:solidFill>
                <a:srgbClr val="B03626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F69B9-FF29-5AC1-5FCD-9FDF1606D5FB}"/>
              </a:ext>
            </a:extLst>
          </p:cNvPr>
          <p:cNvSpPr txBox="1"/>
          <p:nvPr/>
        </p:nvSpPr>
        <p:spPr>
          <a:xfrm>
            <a:off x="8211363" y="5452612"/>
            <a:ext cx="2600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A2342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Trading View – BTC1! chart</a:t>
            </a:r>
            <a:endParaRPr lang="ko-KR" altLang="en-US" sz="1600" dirty="0">
              <a:solidFill>
                <a:srgbClr val="2A2342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9179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7671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957720" y="2003755"/>
            <a:ext cx="2276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0-1.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캔들이란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?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0889364-9048-9E19-D51F-727299F71F89}"/>
              </a:ext>
            </a:extLst>
          </p:cNvPr>
          <p:cNvSpPr txBox="1"/>
          <p:nvPr/>
        </p:nvSpPr>
        <p:spPr>
          <a:xfrm>
            <a:off x="4644672" y="4477154"/>
            <a:ext cx="330090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차트를 구성하는 하나하나의 모양이며</a:t>
            </a:r>
            <a:endParaRPr lang="en-US" altLang="ko-KR" sz="16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각각의 </a:t>
            </a:r>
            <a:r>
              <a:rPr lang="ko-KR" altLang="en-US" sz="16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캔들에는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의미가 포함되어 있다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ko-KR" altLang="en-US" sz="4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캔들</a:t>
            </a:r>
            <a:r>
              <a:rPr lang="en-US" altLang="ko-KR" sz="4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4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봉</a:t>
            </a:r>
          </a:p>
        </p:txBody>
      </p:sp>
    </p:spTree>
    <p:extLst>
      <p:ext uri="{BB962C8B-B14F-4D97-AF65-F5344CB8AC3E}">
        <p14:creationId xmlns:p14="http://schemas.microsoft.com/office/powerpoint/2010/main" val="2481340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1E3F0532-FA85-E733-16A0-EDFBAE1F8BB6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300750" y="2003755"/>
            <a:ext cx="15904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양봉 </a:t>
            </a:r>
          </a:p>
        </p:txBody>
      </p:sp>
      <p:sp>
        <p:nvSpPr>
          <p:cNvPr id="67" name="화살표: 위쪽 66">
            <a:extLst>
              <a:ext uri="{FF2B5EF4-FFF2-40B4-BE49-F238E27FC236}">
                <a16:creationId xmlns:a16="http://schemas.microsoft.com/office/drawing/2014/main" id="{4E687C38-8D8C-D216-7858-EFA0D71AE866}"/>
              </a:ext>
            </a:extLst>
          </p:cNvPr>
          <p:cNvSpPr/>
          <p:nvPr/>
        </p:nvSpPr>
        <p:spPr>
          <a:xfrm>
            <a:off x="4807765" y="3570790"/>
            <a:ext cx="384013" cy="1083719"/>
          </a:xfrm>
          <a:prstGeom prst="upArrow">
            <a:avLst/>
          </a:prstGeom>
          <a:gradFill>
            <a:gsLst>
              <a:gs pos="0">
                <a:srgbClr val="197169"/>
              </a:gs>
              <a:gs pos="8600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27EB8D74-0CC4-DAE7-7FF8-447D36A6B7D2}"/>
              </a:ext>
            </a:extLst>
          </p:cNvPr>
          <p:cNvGrpSpPr/>
          <p:nvPr/>
        </p:nvGrpSpPr>
        <p:grpSpPr>
          <a:xfrm>
            <a:off x="2832690" y="2879606"/>
            <a:ext cx="2583662" cy="2568357"/>
            <a:chOff x="3077243" y="2663438"/>
            <a:chExt cx="2583662" cy="2568357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74B8ACA1-9165-E501-55E3-01B6EC80C7D6}"/>
                </a:ext>
              </a:extLst>
            </p:cNvPr>
            <p:cNvGrpSpPr/>
            <p:nvPr/>
          </p:nvGrpSpPr>
          <p:grpSpPr>
            <a:xfrm>
              <a:off x="3077243" y="2663438"/>
              <a:ext cx="2583662" cy="2198398"/>
              <a:chOff x="3839666" y="2663438"/>
              <a:chExt cx="2583662" cy="2198398"/>
            </a:xfrm>
          </p:grpSpPr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AE260D37-D72E-C5EB-C7AC-E2DCDCBBBE53}"/>
                  </a:ext>
                </a:extLst>
              </p:cNvPr>
              <p:cNvGrpSpPr/>
              <p:nvPr/>
            </p:nvGrpSpPr>
            <p:grpSpPr>
              <a:xfrm>
                <a:off x="3839666" y="2832715"/>
                <a:ext cx="560866" cy="1861876"/>
                <a:chOff x="3640198" y="2804018"/>
                <a:chExt cx="560866" cy="1861876"/>
              </a:xfrm>
            </p:grpSpPr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2328A6D3-2B8A-49BC-0790-4F1BF098A06B}"/>
                    </a:ext>
                  </a:extLst>
                </p:cNvPr>
                <p:cNvSpPr/>
                <p:nvPr/>
              </p:nvSpPr>
              <p:spPr>
                <a:xfrm>
                  <a:off x="3640198" y="3193094"/>
                  <a:ext cx="560866" cy="1083722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25A4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20" name="직선 연결선 19">
                  <a:extLst>
                    <a:ext uri="{FF2B5EF4-FFF2-40B4-BE49-F238E27FC236}">
                      <a16:creationId xmlns:a16="http://schemas.microsoft.com/office/drawing/2014/main" id="{072156FA-F2A0-6BEB-2170-26AE5CFF42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20631" y="2804018"/>
                  <a:ext cx="0" cy="1861876"/>
                </a:xfrm>
                <a:prstGeom prst="line">
                  <a:avLst/>
                </a:prstGeom>
                <a:ln w="38100">
                  <a:solidFill>
                    <a:srgbClr val="25A49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E6B747C2-DD71-E0C8-E03D-7F3EA98A05A7}"/>
                  </a:ext>
                </a:extLst>
              </p:cNvPr>
              <p:cNvSpPr txBox="1"/>
              <p:nvPr/>
            </p:nvSpPr>
            <p:spPr>
              <a:xfrm>
                <a:off x="5746625" y="2663438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고가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88434A92-8DB8-D810-9C8C-96F7DB72E013}"/>
                  </a:ext>
                </a:extLst>
              </p:cNvPr>
              <p:cNvSpPr txBox="1"/>
              <p:nvPr/>
            </p:nvSpPr>
            <p:spPr>
              <a:xfrm>
                <a:off x="5746625" y="3059797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종가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52C4530-4A01-75FF-58C6-35BBBD09040D}"/>
                  </a:ext>
                </a:extLst>
              </p:cNvPr>
              <p:cNvSpPr txBox="1"/>
              <p:nvPr/>
            </p:nvSpPr>
            <p:spPr>
              <a:xfrm>
                <a:off x="5746625" y="4128071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시가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F671DBE-6B5C-DB43-CDB9-CCD4FE838660}"/>
                  </a:ext>
                </a:extLst>
              </p:cNvPr>
              <p:cNvSpPr txBox="1"/>
              <p:nvPr/>
            </p:nvSpPr>
            <p:spPr>
              <a:xfrm>
                <a:off x="5746625" y="4523282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저가</a:t>
                </a:r>
              </a:p>
            </p:txBody>
          </p:sp>
          <p:cxnSp>
            <p:nvCxnSpPr>
              <p:cNvPr id="44" name="직선 연결선 43">
                <a:extLst>
                  <a:ext uri="{FF2B5EF4-FFF2-40B4-BE49-F238E27FC236}">
                    <a16:creationId xmlns:a16="http://schemas.microsoft.com/office/drawing/2014/main" id="{CFE25124-2DEF-E68C-CBBD-61CEE285EF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97547" y="2832715"/>
                <a:ext cx="1682151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95841308-69E5-899D-F7AC-FEA5C94A66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00533" y="3221791"/>
                <a:ext cx="137916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7BDF25C1-0D29-6503-2AF6-C647625A94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00533" y="4296200"/>
                <a:ext cx="137916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56CF929C-CB9E-4439-551A-3C268CAFDF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97547" y="4692559"/>
                <a:ext cx="1682151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AEE4613-4815-DEE7-D277-77F12258A56D}"/>
                </a:ext>
              </a:extLst>
            </p:cNvPr>
            <p:cNvSpPr txBox="1"/>
            <p:nvPr/>
          </p:nvSpPr>
          <p:spPr>
            <a:xfrm>
              <a:off x="3450680" y="4831685"/>
              <a:ext cx="14510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rgbClr val="25A498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양봉 </a:t>
              </a:r>
              <a:r>
                <a:rPr lang="en-US" altLang="ko-KR" sz="2000" dirty="0">
                  <a:solidFill>
                    <a:srgbClr val="25A498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( </a:t>
              </a:r>
              <a:r>
                <a:rPr lang="ko-KR" altLang="en-US" sz="2000" dirty="0">
                  <a:solidFill>
                    <a:srgbClr val="25A498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상승 </a:t>
              </a:r>
              <a:r>
                <a:rPr lang="en-US" altLang="ko-KR" sz="2000" dirty="0">
                  <a:solidFill>
                    <a:srgbClr val="25A498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)</a:t>
              </a:r>
              <a:endParaRPr lang="ko-KR" altLang="en-US" sz="2000" dirty="0">
                <a:solidFill>
                  <a:srgbClr val="25A498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CC04FEF-B034-8786-C066-1CD2619066F7}"/>
              </a:ext>
            </a:extLst>
          </p:cNvPr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3C47C8A-156D-4012-AB45-BC1A96C17C66}"/>
              </a:ext>
            </a:extLst>
          </p:cNvPr>
          <p:cNvSpPr txBox="1"/>
          <p:nvPr/>
        </p:nvSpPr>
        <p:spPr>
          <a:xfrm>
            <a:off x="7000224" y="3275965"/>
            <a:ext cx="30075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시가 보다</a:t>
            </a:r>
            <a:r>
              <a:rPr lang="en-US" altLang="ko-KR" sz="4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</a:p>
          <a:p>
            <a:pPr algn="ctr"/>
            <a:r>
              <a:rPr lang="ko-KR" altLang="en-US" sz="4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종가가 높다</a:t>
            </a:r>
          </a:p>
        </p:txBody>
      </p:sp>
    </p:spTree>
    <p:extLst>
      <p:ext uri="{BB962C8B-B14F-4D97-AF65-F5344CB8AC3E}">
        <p14:creationId xmlns:p14="http://schemas.microsoft.com/office/powerpoint/2010/main" val="38431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1E3F0532-FA85-E733-16A0-EDFBAE1F8BB6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877560" y="2003755"/>
            <a:ext cx="24368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1-0.1.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양봉 사례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C04FEF-B034-8786-C066-1CD2619066F7}"/>
              </a:ext>
            </a:extLst>
          </p:cNvPr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7542369-DCD2-14CC-2CBC-69646B19D9D0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6A01112-C7D0-4CF8-B85C-F553A4D57E16}"/>
              </a:ext>
            </a:extLst>
          </p:cNvPr>
          <p:cNvSpPr/>
          <p:nvPr/>
        </p:nvSpPr>
        <p:spPr>
          <a:xfrm>
            <a:off x="7517218" y="2604157"/>
            <a:ext cx="3400073" cy="1818987"/>
          </a:xfrm>
          <a:prstGeom prst="rect">
            <a:avLst/>
          </a:prstGeom>
          <a:solidFill>
            <a:srgbClr val="161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6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1E3F0532-FA85-E733-16A0-EDFBAE1F8BB6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397731" y="2003755"/>
            <a:ext cx="1396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1-1.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음봉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68" name="화살표: 위쪽 67">
            <a:extLst>
              <a:ext uri="{FF2B5EF4-FFF2-40B4-BE49-F238E27FC236}">
                <a16:creationId xmlns:a16="http://schemas.microsoft.com/office/drawing/2014/main" id="{2C6748DF-70E1-9867-48E8-73974C485111}"/>
              </a:ext>
            </a:extLst>
          </p:cNvPr>
          <p:cNvSpPr/>
          <p:nvPr/>
        </p:nvSpPr>
        <p:spPr>
          <a:xfrm rot="10800000">
            <a:off x="4795413" y="3348967"/>
            <a:ext cx="384013" cy="1070921"/>
          </a:xfrm>
          <a:prstGeom prst="upArrow">
            <a:avLst/>
          </a:prstGeom>
          <a:gradFill>
            <a:gsLst>
              <a:gs pos="0">
                <a:srgbClr val="EA514E"/>
              </a:gs>
              <a:gs pos="81000">
                <a:srgbClr val="28223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6C237A2E-27B5-9EA8-E2E7-B41DE591D68E}"/>
              </a:ext>
            </a:extLst>
          </p:cNvPr>
          <p:cNvGrpSpPr/>
          <p:nvPr/>
        </p:nvGrpSpPr>
        <p:grpSpPr>
          <a:xfrm>
            <a:off x="2830964" y="2884714"/>
            <a:ext cx="2583662" cy="2558140"/>
            <a:chOff x="6531095" y="2884714"/>
            <a:chExt cx="2583662" cy="2558140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860C7C7D-84CA-EF67-B8A2-3F8188E90E0F}"/>
                </a:ext>
              </a:extLst>
            </p:cNvPr>
            <p:cNvGrpSpPr/>
            <p:nvPr/>
          </p:nvGrpSpPr>
          <p:grpSpPr>
            <a:xfrm>
              <a:off x="6531095" y="2884714"/>
              <a:ext cx="2583662" cy="2198398"/>
              <a:chOff x="3839666" y="2663438"/>
              <a:chExt cx="2583662" cy="2198398"/>
            </a:xfrm>
          </p:grpSpPr>
          <p:grpSp>
            <p:nvGrpSpPr>
              <p:cNvPr id="54" name="그룹 53">
                <a:extLst>
                  <a:ext uri="{FF2B5EF4-FFF2-40B4-BE49-F238E27FC236}">
                    <a16:creationId xmlns:a16="http://schemas.microsoft.com/office/drawing/2014/main" id="{9139AA1F-04EC-F618-DFAE-9D60946DD27F}"/>
                  </a:ext>
                </a:extLst>
              </p:cNvPr>
              <p:cNvGrpSpPr/>
              <p:nvPr/>
            </p:nvGrpSpPr>
            <p:grpSpPr>
              <a:xfrm>
                <a:off x="3839666" y="2832715"/>
                <a:ext cx="560866" cy="1861876"/>
                <a:chOff x="3640198" y="2804018"/>
                <a:chExt cx="560866" cy="1861876"/>
              </a:xfrm>
            </p:grpSpPr>
            <p:sp>
              <p:nvSpPr>
                <p:cNvPr id="63" name="사각형: 둥근 모서리 62">
                  <a:extLst>
                    <a:ext uri="{FF2B5EF4-FFF2-40B4-BE49-F238E27FC236}">
                      <a16:creationId xmlns:a16="http://schemas.microsoft.com/office/drawing/2014/main" id="{4DF992B9-A851-C0B1-05E8-07B88291B82F}"/>
                    </a:ext>
                  </a:extLst>
                </p:cNvPr>
                <p:cNvSpPr/>
                <p:nvPr/>
              </p:nvSpPr>
              <p:spPr>
                <a:xfrm>
                  <a:off x="3640198" y="3193094"/>
                  <a:ext cx="560866" cy="1083722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EA514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64" name="직선 연결선 63">
                  <a:extLst>
                    <a:ext uri="{FF2B5EF4-FFF2-40B4-BE49-F238E27FC236}">
                      <a16:creationId xmlns:a16="http://schemas.microsoft.com/office/drawing/2014/main" id="{74E1DA5B-3C24-9426-38CD-63123B00BF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20631" y="2804018"/>
                  <a:ext cx="0" cy="1861876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EA514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5F823372-00F8-6944-2FB6-EF26F6D583EE}"/>
                  </a:ext>
                </a:extLst>
              </p:cNvPr>
              <p:cNvSpPr txBox="1"/>
              <p:nvPr/>
            </p:nvSpPr>
            <p:spPr>
              <a:xfrm>
                <a:off x="5746625" y="2663438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고가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06D9B61C-9B53-901D-3692-BB567924DE58}"/>
                  </a:ext>
                </a:extLst>
              </p:cNvPr>
              <p:cNvSpPr txBox="1"/>
              <p:nvPr/>
            </p:nvSpPr>
            <p:spPr>
              <a:xfrm>
                <a:off x="5746625" y="3059797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시가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4E166D97-ED68-24CF-E5F0-BCF806D686F6}"/>
                  </a:ext>
                </a:extLst>
              </p:cNvPr>
              <p:cNvSpPr txBox="1"/>
              <p:nvPr/>
            </p:nvSpPr>
            <p:spPr>
              <a:xfrm>
                <a:off x="5746625" y="4128071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종가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E15169E6-44E8-923B-EA20-6278FEAC682B}"/>
                  </a:ext>
                </a:extLst>
              </p:cNvPr>
              <p:cNvSpPr txBox="1"/>
              <p:nvPr/>
            </p:nvSpPr>
            <p:spPr>
              <a:xfrm>
                <a:off x="5746625" y="4523282"/>
                <a:ext cx="67670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저가</a:t>
                </a:r>
              </a:p>
            </p:txBody>
          </p: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0A63CB9A-E9D0-7B80-D42F-E4E9646C08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97547" y="2832715"/>
                <a:ext cx="1682151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8DA29CB-5910-8577-2729-42E8E55FD3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00533" y="3221791"/>
                <a:ext cx="137916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>
                <a:extLst>
                  <a:ext uri="{FF2B5EF4-FFF2-40B4-BE49-F238E27FC236}">
                    <a16:creationId xmlns:a16="http://schemas.microsoft.com/office/drawing/2014/main" id="{1FFC772C-8839-989A-B105-D7968C46A1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00533" y="4296200"/>
                <a:ext cx="1379165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A4E3DDBE-DC41-A98E-3906-4619C843FE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97547" y="4692559"/>
                <a:ext cx="1682151" cy="0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664E206A-1217-3A43-A901-BDED46F40A29}"/>
                </a:ext>
              </a:extLst>
            </p:cNvPr>
            <p:cNvSpPr txBox="1"/>
            <p:nvPr/>
          </p:nvSpPr>
          <p:spPr>
            <a:xfrm>
              <a:off x="7097407" y="5042744"/>
              <a:ext cx="14510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rgbClr val="EA514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음봉</a:t>
              </a:r>
              <a:r>
                <a:rPr lang="ko-KR" altLang="en-US" sz="2000" dirty="0">
                  <a:solidFill>
                    <a:srgbClr val="EA514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 </a:t>
              </a:r>
              <a:r>
                <a:rPr lang="en-US" altLang="ko-KR" sz="2000" dirty="0">
                  <a:solidFill>
                    <a:srgbClr val="EA514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( </a:t>
              </a:r>
              <a:r>
                <a:rPr lang="ko-KR" altLang="en-US" sz="2000" dirty="0">
                  <a:solidFill>
                    <a:srgbClr val="EA514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하락 </a:t>
              </a:r>
              <a:r>
                <a:rPr lang="en-US" altLang="ko-KR" sz="2000" dirty="0">
                  <a:solidFill>
                    <a:srgbClr val="EA514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)</a:t>
              </a:r>
              <a:endParaRPr lang="ko-KR" altLang="en-US" sz="2000" dirty="0">
                <a:solidFill>
                  <a:srgbClr val="EA514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CC04FEF-B034-8786-C066-1CD2619066F7}"/>
              </a:ext>
            </a:extLst>
          </p:cNvPr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A4CA637-556C-4173-B785-59FDD56366C1}"/>
              </a:ext>
            </a:extLst>
          </p:cNvPr>
          <p:cNvSpPr txBox="1"/>
          <p:nvPr/>
        </p:nvSpPr>
        <p:spPr>
          <a:xfrm>
            <a:off x="7000224" y="3275965"/>
            <a:ext cx="30075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시가 보다</a:t>
            </a:r>
            <a:r>
              <a:rPr lang="en-US" altLang="ko-KR" sz="48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</a:p>
          <a:p>
            <a:pPr algn="ctr"/>
            <a:r>
              <a:rPr lang="ko-KR" altLang="en-US" sz="48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종가가 낮다</a:t>
            </a:r>
          </a:p>
        </p:txBody>
      </p:sp>
    </p:spTree>
    <p:extLst>
      <p:ext uri="{BB962C8B-B14F-4D97-AF65-F5344CB8AC3E}">
        <p14:creationId xmlns:p14="http://schemas.microsoft.com/office/powerpoint/2010/main" val="291106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1E3F0532-FA85-E733-16A0-EDFBAE1F8BB6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898396" y="2003755"/>
            <a:ext cx="2395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1-1.1.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음봉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사례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C04FEF-B034-8786-C066-1CD2619066F7}"/>
              </a:ext>
            </a:extLst>
          </p:cNvPr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7542369-DCD2-14CC-2CBC-69646B19D9D0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BB9E676-5CEA-4632-9D90-9326F619A6B8}"/>
              </a:ext>
            </a:extLst>
          </p:cNvPr>
          <p:cNvSpPr/>
          <p:nvPr/>
        </p:nvSpPr>
        <p:spPr>
          <a:xfrm>
            <a:off x="2203938" y="2930769"/>
            <a:ext cx="8713354" cy="2869823"/>
          </a:xfrm>
          <a:prstGeom prst="roundRect">
            <a:avLst/>
          </a:prstGeom>
          <a:solidFill>
            <a:srgbClr val="181A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30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8309B307-A474-960E-4F35-1053983C5BBF}"/>
              </a:ext>
            </a:extLst>
          </p:cNvPr>
          <p:cNvSpPr/>
          <p:nvPr/>
        </p:nvSpPr>
        <p:spPr>
          <a:xfrm>
            <a:off x="1274708" y="2552811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413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496849" y="2003755"/>
            <a:ext cx="3198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1-2.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도지와 형태 캔들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AEE4613-4815-DEE7-D277-77F12258A56D}"/>
              </a:ext>
            </a:extLst>
          </p:cNvPr>
          <p:cNvSpPr txBox="1"/>
          <p:nvPr/>
        </p:nvSpPr>
        <p:spPr>
          <a:xfrm>
            <a:off x="4975374" y="2909932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220F4CE-EF15-73F1-3047-DB8304D1ECE7}"/>
              </a:ext>
            </a:extLst>
          </p:cNvPr>
          <p:cNvGrpSpPr/>
          <p:nvPr/>
        </p:nvGrpSpPr>
        <p:grpSpPr>
          <a:xfrm>
            <a:off x="4723010" y="2921017"/>
            <a:ext cx="304798" cy="1230692"/>
            <a:chOff x="5894084" y="2457273"/>
            <a:chExt cx="641978" cy="2592136"/>
          </a:xfrm>
        </p:grpSpPr>
        <p:sp>
          <p:nvSpPr>
            <p:cNvPr id="67" name="화살표: 위쪽 66">
              <a:extLst>
                <a:ext uri="{FF2B5EF4-FFF2-40B4-BE49-F238E27FC236}">
                  <a16:creationId xmlns:a16="http://schemas.microsoft.com/office/drawing/2014/main" id="{4E687C38-8D8C-D216-7858-EFA0D71AE866}"/>
                </a:ext>
              </a:extLst>
            </p:cNvPr>
            <p:cNvSpPr/>
            <p:nvPr/>
          </p:nvSpPr>
          <p:spPr>
            <a:xfrm>
              <a:off x="5894084" y="3753341"/>
              <a:ext cx="641978" cy="1296068"/>
            </a:xfrm>
            <a:prstGeom prst="upArrow">
              <a:avLst/>
            </a:prstGeom>
            <a:gradFill>
              <a:gsLst>
                <a:gs pos="0">
                  <a:srgbClr val="197169"/>
                </a:gs>
                <a:gs pos="7100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화살표: 위쪽 67">
              <a:extLst>
                <a:ext uri="{FF2B5EF4-FFF2-40B4-BE49-F238E27FC236}">
                  <a16:creationId xmlns:a16="http://schemas.microsoft.com/office/drawing/2014/main" id="{2C6748DF-70E1-9867-48E8-73974C485111}"/>
                </a:ext>
              </a:extLst>
            </p:cNvPr>
            <p:cNvSpPr/>
            <p:nvPr/>
          </p:nvSpPr>
          <p:spPr>
            <a:xfrm rot="10800000">
              <a:off x="5894084" y="2457273"/>
              <a:ext cx="641978" cy="1296068"/>
            </a:xfrm>
            <a:prstGeom prst="upArrow">
              <a:avLst/>
            </a:prstGeom>
            <a:gradFill>
              <a:gsLst>
                <a:gs pos="0">
                  <a:srgbClr val="EA514E"/>
                </a:gs>
                <a:gs pos="81000">
                  <a:srgbClr val="28223F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A1C3B15-4826-7B0E-7241-9C2266B6A477}"/>
              </a:ext>
            </a:extLst>
          </p:cNvPr>
          <p:cNvSpPr txBox="1"/>
          <p:nvPr/>
        </p:nvSpPr>
        <p:spPr>
          <a:xfrm>
            <a:off x="4975374" y="3899077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상승</a:t>
            </a:r>
          </a:p>
        </p:txBody>
      </p: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941D2486-486E-32D6-3CF1-478AB7AE41A7}"/>
              </a:ext>
            </a:extLst>
          </p:cNvPr>
          <p:cNvGrpSpPr/>
          <p:nvPr/>
        </p:nvGrpSpPr>
        <p:grpSpPr>
          <a:xfrm>
            <a:off x="6624421" y="3012694"/>
            <a:ext cx="789572" cy="727593"/>
            <a:chOff x="6995772" y="3399839"/>
            <a:chExt cx="560866" cy="727593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131E19FF-EFB5-D660-8E5A-DAC9ACF5AB63}"/>
                </a:ext>
              </a:extLst>
            </p:cNvPr>
            <p:cNvSpPr/>
            <p:nvPr/>
          </p:nvSpPr>
          <p:spPr>
            <a:xfrm flipV="1">
              <a:off x="6995772" y="3399839"/>
              <a:ext cx="560866" cy="45720"/>
            </a:xfrm>
            <a:prstGeom prst="roundRect">
              <a:avLst>
                <a:gd name="adj" fmla="val 5901"/>
              </a:avLst>
            </a:prstGeom>
            <a:solidFill>
              <a:srgbClr val="25A4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186473E8-56A9-1CFF-CB97-83E148588081}"/>
                </a:ext>
              </a:extLst>
            </p:cNvPr>
            <p:cNvCxnSpPr>
              <a:cxnSpLocks/>
            </p:cNvCxnSpPr>
            <p:nvPr/>
          </p:nvCxnSpPr>
          <p:spPr>
            <a:xfrm>
              <a:off x="7284205" y="3399874"/>
              <a:ext cx="0" cy="727558"/>
            </a:xfrm>
            <a:prstGeom prst="line">
              <a:avLst/>
            </a:prstGeom>
            <a:solidFill>
              <a:srgbClr val="EA514E"/>
            </a:solidFill>
            <a:ln w="38100">
              <a:solidFill>
                <a:srgbClr val="2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57ACD25F-19BB-821B-75F1-4D3295212F55}"/>
              </a:ext>
            </a:extLst>
          </p:cNvPr>
          <p:cNvSpPr txBox="1"/>
          <p:nvPr/>
        </p:nvSpPr>
        <p:spPr>
          <a:xfrm>
            <a:off x="6179970" y="3940996"/>
            <a:ext cx="17860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잠자리형 캔들</a:t>
            </a:r>
            <a:endParaRPr lang="en-US" altLang="ko-KR" sz="16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상승세일때</a:t>
            </a:r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 </a:t>
            </a:r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endParaRPr lang="en-US" altLang="ko-KR" sz="16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en-US" altLang="ko-KR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하락세일때</a:t>
            </a:r>
            <a:r>
              <a:rPr lang="en-US" altLang="ko-KR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상승 </a:t>
            </a:r>
            <a:r>
              <a:rPr lang="en-US" altLang="ko-KR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</p:txBody>
      </p: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B01DA9B3-BDC4-20CD-0A22-386B946FECF1}"/>
              </a:ext>
            </a:extLst>
          </p:cNvPr>
          <p:cNvGrpSpPr/>
          <p:nvPr/>
        </p:nvGrpSpPr>
        <p:grpSpPr>
          <a:xfrm>
            <a:off x="8520478" y="3017801"/>
            <a:ext cx="789572" cy="731329"/>
            <a:chOff x="8342620" y="3399874"/>
            <a:chExt cx="560866" cy="731329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ED56B685-C8C2-EBBE-E9F1-746B6448C0FB}"/>
                </a:ext>
              </a:extLst>
            </p:cNvPr>
            <p:cNvSpPr/>
            <p:nvPr/>
          </p:nvSpPr>
          <p:spPr>
            <a:xfrm flipV="1">
              <a:off x="8342620" y="4085483"/>
              <a:ext cx="560866" cy="45720"/>
            </a:xfrm>
            <a:prstGeom prst="roundRect">
              <a:avLst>
                <a:gd name="adj" fmla="val 5901"/>
              </a:avLst>
            </a:prstGeom>
            <a:solidFill>
              <a:srgbClr val="EA51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FC84C70C-36C1-30D7-40F9-2419289B98DD}"/>
                </a:ext>
              </a:extLst>
            </p:cNvPr>
            <p:cNvCxnSpPr>
              <a:cxnSpLocks/>
            </p:cNvCxnSpPr>
            <p:nvPr/>
          </p:nvCxnSpPr>
          <p:spPr>
            <a:xfrm>
              <a:off x="8623053" y="3399874"/>
              <a:ext cx="0" cy="727558"/>
            </a:xfrm>
            <a:prstGeom prst="line">
              <a:avLst/>
            </a:prstGeom>
            <a:solidFill>
              <a:srgbClr val="EA514E"/>
            </a:solidFill>
            <a:ln w="38100">
              <a:solidFill>
                <a:srgbClr val="EA51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2887B6A4-9CEC-4167-16C0-A82EBAFA8D2E}"/>
              </a:ext>
            </a:extLst>
          </p:cNvPr>
          <p:cNvSpPr txBox="1"/>
          <p:nvPr/>
        </p:nvSpPr>
        <p:spPr>
          <a:xfrm>
            <a:off x="7658073" y="3935925"/>
            <a:ext cx="25143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비석형 캔들</a:t>
            </a:r>
            <a:endParaRPr lang="en-US" altLang="ko-KR" sz="16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en-US" altLang="ko-KR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하락세일때</a:t>
            </a:r>
            <a:r>
              <a:rPr lang="en-US" altLang="ko-KR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상승 </a:t>
            </a:r>
            <a:r>
              <a:rPr lang="en-US" altLang="ko-KR" sz="16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  <a:p>
            <a:pPr algn="ctr"/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 </a:t>
            </a:r>
            <a:r>
              <a: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상승세일때</a:t>
            </a:r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 </a:t>
            </a:r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endParaRPr lang="ko-KR" altLang="en-US" sz="16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BB8E55C-849F-4EE1-80C2-D85F5C7EFDBB}"/>
              </a:ext>
            </a:extLst>
          </p:cNvPr>
          <p:cNvSpPr txBox="1"/>
          <p:nvPr/>
        </p:nvSpPr>
        <p:spPr>
          <a:xfrm>
            <a:off x="3652061" y="5109911"/>
            <a:ext cx="4887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상승세와 하락세가 충돌하는 부분으로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추세가 변할 수 있다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A151970-ED4A-4B44-AF19-FCF0E6AD407A}"/>
              </a:ext>
            </a:extLst>
          </p:cNvPr>
          <p:cNvGrpSpPr/>
          <p:nvPr/>
        </p:nvGrpSpPr>
        <p:grpSpPr>
          <a:xfrm>
            <a:off x="2458595" y="3009217"/>
            <a:ext cx="1845059" cy="1713396"/>
            <a:chOff x="1997287" y="3009217"/>
            <a:chExt cx="1845059" cy="1713396"/>
          </a:xfrm>
        </p:grpSpPr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4DF992B9-A851-C0B1-05E8-07B88291B82F}"/>
                </a:ext>
              </a:extLst>
            </p:cNvPr>
            <p:cNvSpPr/>
            <p:nvPr/>
          </p:nvSpPr>
          <p:spPr>
            <a:xfrm>
              <a:off x="3003687" y="3522887"/>
              <a:ext cx="838659" cy="45720"/>
            </a:xfrm>
            <a:prstGeom prst="roundRect">
              <a:avLst>
                <a:gd name="adj" fmla="val 5901"/>
              </a:avLst>
            </a:prstGeom>
            <a:solidFill>
              <a:srgbClr val="EA51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74E1DA5B-3C24-9426-38CD-63123B00BFFE}"/>
                </a:ext>
              </a:extLst>
            </p:cNvPr>
            <p:cNvCxnSpPr>
              <a:cxnSpLocks/>
            </p:cNvCxnSpPr>
            <p:nvPr/>
          </p:nvCxnSpPr>
          <p:spPr>
            <a:xfrm>
              <a:off x="3419813" y="3009217"/>
              <a:ext cx="0" cy="1096225"/>
            </a:xfrm>
            <a:prstGeom prst="line">
              <a:avLst/>
            </a:prstGeom>
            <a:solidFill>
              <a:srgbClr val="EA514E"/>
            </a:solidFill>
            <a:ln w="38100">
              <a:solidFill>
                <a:srgbClr val="EA514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42BD081-7766-F863-6E52-6E8CA9482203}"/>
                </a:ext>
              </a:extLst>
            </p:cNvPr>
            <p:cNvSpPr txBox="1"/>
            <p:nvPr/>
          </p:nvSpPr>
          <p:spPr>
            <a:xfrm>
              <a:off x="2467018" y="4384059"/>
              <a:ext cx="9509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도지 캔들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FB40DCA2-79DA-4C5F-A09D-136C5E592308}"/>
                </a:ext>
              </a:extLst>
            </p:cNvPr>
            <p:cNvSpPr/>
            <p:nvPr/>
          </p:nvSpPr>
          <p:spPr>
            <a:xfrm>
              <a:off x="1997287" y="3526817"/>
              <a:ext cx="838659" cy="45720"/>
            </a:xfrm>
            <a:prstGeom prst="roundRect">
              <a:avLst>
                <a:gd name="adj" fmla="val 5901"/>
              </a:avLst>
            </a:prstGeom>
            <a:solidFill>
              <a:srgbClr val="25A4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821BB2D6-BC10-4DBF-8E36-7674E4799325}"/>
                </a:ext>
              </a:extLst>
            </p:cNvPr>
            <p:cNvCxnSpPr>
              <a:cxnSpLocks/>
            </p:cNvCxnSpPr>
            <p:nvPr/>
          </p:nvCxnSpPr>
          <p:spPr>
            <a:xfrm>
              <a:off x="2413413" y="3013147"/>
              <a:ext cx="0" cy="1096225"/>
            </a:xfrm>
            <a:prstGeom prst="line">
              <a:avLst/>
            </a:prstGeom>
            <a:solidFill>
              <a:srgbClr val="EA514E"/>
            </a:solidFill>
            <a:ln w="38100">
              <a:solidFill>
                <a:srgbClr val="2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351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8309B307-A474-960E-4F35-1053983C5BBF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413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007934" y="2003755"/>
            <a:ext cx="41761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1-2.1.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도지와 형태 캔들 사례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2EF4DDC-3B73-4A03-9D32-14291A05E06F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원형: 비어 있음 3">
            <a:extLst>
              <a:ext uri="{FF2B5EF4-FFF2-40B4-BE49-F238E27FC236}">
                <a16:creationId xmlns:a16="http://schemas.microsoft.com/office/drawing/2014/main" id="{53F1C6B8-C233-4D67-B65E-33BA2D483970}"/>
              </a:ext>
            </a:extLst>
          </p:cNvPr>
          <p:cNvSpPr/>
          <p:nvPr/>
        </p:nvSpPr>
        <p:spPr>
          <a:xfrm>
            <a:off x="2389401" y="3938803"/>
            <a:ext cx="715999" cy="715999"/>
          </a:xfrm>
          <a:prstGeom prst="donut">
            <a:avLst>
              <a:gd name="adj" fmla="val 9409"/>
            </a:avLst>
          </a:prstGeom>
          <a:solidFill>
            <a:srgbClr val="FFFF00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원형: 비어 있음 12">
            <a:extLst>
              <a:ext uri="{FF2B5EF4-FFF2-40B4-BE49-F238E27FC236}">
                <a16:creationId xmlns:a16="http://schemas.microsoft.com/office/drawing/2014/main" id="{B6AA4D79-ACFB-403A-9F4E-C462A732BCD3}"/>
              </a:ext>
            </a:extLst>
          </p:cNvPr>
          <p:cNvSpPr/>
          <p:nvPr/>
        </p:nvSpPr>
        <p:spPr>
          <a:xfrm>
            <a:off x="6094934" y="2592582"/>
            <a:ext cx="715999" cy="715999"/>
          </a:xfrm>
          <a:prstGeom prst="donut">
            <a:avLst>
              <a:gd name="adj" fmla="val 9409"/>
            </a:avLst>
          </a:prstGeom>
          <a:solidFill>
            <a:srgbClr val="FFFF00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3425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8309B307-A474-960E-4F35-1053983C5BBF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413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3997515" y="2003755"/>
            <a:ext cx="41969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1-2.2.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도지와 형태 캔들 사례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2EF4DDC-3B73-4A03-9D32-14291A05E06F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원형: 비어 있음 3">
            <a:extLst>
              <a:ext uri="{FF2B5EF4-FFF2-40B4-BE49-F238E27FC236}">
                <a16:creationId xmlns:a16="http://schemas.microsoft.com/office/drawing/2014/main" id="{53F1C6B8-C233-4D67-B65E-33BA2D483970}"/>
              </a:ext>
            </a:extLst>
          </p:cNvPr>
          <p:cNvSpPr/>
          <p:nvPr/>
        </p:nvSpPr>
        <p:spPr>
          <a:xfrm>
            <a:off x="5062263" y="5008839"/>
            <a:ext cx="715999" cy="715999"/>
          </a:xfrm>
          <a:prstGeom prst="donut">
            <a:avLst>
              <a:gd name="adj" fmla="val 9409"/>
            </a:avLst>
          </a:prstGeom>
          <a:solidFill>
            <a:srgbClr val="FFFF00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원형: 비어 있음 14">
            <a:extLst>
              <a:ext uri="{FF2B5EF4-FFF2-40B4-BE49-F238E27FC236}">
                <a16:creationId xmlns:a16="http://schemas.microsoft.com/office/drawing/2014/main" id="{D8CD09BB-5695-4A0E-9E11-C6D81EF8A822}"/>
              </a:ext>
            </a:extLst>
          </p:cNvPr>
          <p:cNvSpPr/>
          <p:nvPr/>
        </p:nvSpPr>
        <p:spPr>
          <a:xfrm>
            <a:off x="7660151" y="2604157"/>
            <a:ext cx="715999" cy="715999"/>
          </a:xfrm>
          <a:prstGeom prst="donut">
            <a:avLst>
              <a:gd name="adj" fmla="val 9409"/>
            </a:avLst>
          </a:prstGeom>
          <a:solidFill>
            <a:srgbClr val="FFFF00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61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6891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2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506E82C-2BC0-48B3-1E3D-C1076F4B55E5}"/>
              </a:ext>
            </a:extLst>
          </p:cNvPr>
          <p:cNvGrpSpPr/>
          <p:nvPr/>
        </p:nvGrpSpPr>
        <p:grpSpPr>
          <a:xfrm>
            <a:off x="2947162" y="2276966"/>
            <a:ext cx="6242026" cy="830997"/>
            <a:chOff x="2947162" y="2276966"/>
            <a:chExt cx="6242026" cy="830997"/>
          </a:xfrm>
        </p:grpSpPr>
        <p:sp>
          <p:nvSpPr>
            <p:cNvPr id="15" name="TextBox 14"/>
            <p:cNvSpPr txBox="1"/>
            <p:nvPr/>
          </p:nvSpPr>
          <p:spPr>
            <a:xfrm>
              <a:off x="5622931" y="2276966"/>
              <a:ext cx="90922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VS</a:t>
              </a:r>
              <a:endPara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7162" y="2303145"/>
              <a:ext cx="667777" cy="667777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89418" y="2337148"/>
              <a:ext cx="599770" cy="599770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FABF1E3-CEC8-9E60-7D9C-9BF287479801}"/>
              </a:ext>
            </a:extLst>
          </p:cNvPr>
          <p:cNvGrpSpPr/>
          <p:nvPr/>
        </p:nvGrpSpPr>
        <p:grpSpPr>
          <a:xfrm>
            <a:off x="2874736" y="3354443"/>
            <a:ext cx="7196144" cy="338554"/>
            <a:chOff x="2874736" y="3354443"/>
            <a:chExt cx="7196144" cy="338554"/>
          </a:xfrm>
        </p:grpSpPr>
        <p:sp>
          <p:nvSpPr>
            <p:cNvPr id="10" name="TextBox 9"/>
            <p:cNvSpPr txBox="1"/>
            <p:nvPr/>
          </p:nvSpPr>
          <p:spPr>
            <a:xfrm>
              <a:off x="5299149" y="3354443"/>
              <a:ext cx="15937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거래 시간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874736" y="3354443"/>
              <a:ext cx="7697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24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시간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707733" y="3354443"/>
              <a:ext cx="23631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오전 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9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 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~ 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오후 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3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 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30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분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8E78569B-A3C7-3BB1-1419-6AEAF4935A02}"/>
              </a:ext>
            </a:extLst>
          </p:cNvPr>
          <p:cNvGrpSpPr/>
          <p:nvPr/>
        </p:nvGrpSpPr>
        <p:grpSpPr>
          <a:xfrm>
            <a:off x="2959791" y="4294496"/>
            <a:ext cx="6757726" cy="338554"/>
            <a:chOff x="2959791" y="4294496"/>
            <a:chExt cx="6757726" cy="338554"/>
          </a:xfrm>
        </p:grpSpPr>
        <p:sp>
          <p:nvSpPr>
            <p:cNvPr id="17" name="TextBox 16"/>
            <p:cNvSpPr txBox="1"/>
            <p:nvPr/>
          </p:nvSpPr>
          <p:spPr>
            <a:xfrm>
              <a:off x="5299148" y="4294496"/>
              <a:ext cx="15937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상한가와 하한가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959791" y="4294496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없음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001983" y="4294496"/>
              <a:ext cx="17155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 최대 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30% 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등락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81312EC-1C88-3961-EF00-2FF1072E1CFD}"/>
              </a:ext>
            </a:extLst>
          </p:cNvPr>
          <p:cNvGrpSpPr/>
          <p:nvPr/>
        </p:nvGrpSpPr>
        <p:grpSpPr>
          <a:xfrm>
            <a:off x="2228023" y="5234548"/>
            <a:ext cx="7494305" cy="338554"/>
            <a:chOff x="2228023" y="5234548"/>
            <a:chExt cx="7494305" cy="338554"/>
          </a:xfrm>
        </p:grpSpPr>
        <p:sp>
          <p:nvSpPr>
            <p:cNvPr id="11" name="TextBox 10"/>
            <p:cNvSpPr txBox="1"/>
            <p:nvPr/>
          </p:nvSpPr>
          <p:spPr>
            <a:xfrm>
              <a:off x="5299147" y="5234548"/>
              <a:ext cx="15937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구매 단위의 차이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228023" y="5234548"/>
              <a:ext cx="20040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소수점 단위 거래 가능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997176" y="5234548"/>
              <a:ext cx="17251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1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주 단위 거래 가능</a:t>
              </a: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446878" y="1243972"/>
            <a:ext cx="52982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코인과 주식의 차이점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52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05052" y="2003755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1-3.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양봉 상세 설명 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6F947D6A-900B-7030-C9A3-E46D684035D2}"/>
              </a:ext>
            </a:extLst>
          </p:cNvPr>
          <p:cNvGrpSpPr/>
          <p:nvPr/>
        </p:nvGrpSpPr>
        <p:grpSpPr>
          <a:xfrm>
            <a:off x="2191838" y="2832544"/>
            <a:ext cx="1255699" cy="2524211"/>
            <a:chOff x="2191838" y="2832544"/>
            <a:chExt cx="1255699" cy="2524211"/>
          </a:xfrm>
        </p:grpSpPr>
        <p:sp>
          <p:nvSpPr>
            <p:cNvPr id="67" name="화살표: 위쪽 66">
              <a:extLst>
                <a:ext uri="{FF2B5EF4-FFF2-40B4-BE49-F238E27FC236}">
                  <a16:creationId xmlns:a16="http://schemas.microsoft.com/office/drawing/2014/main" id="{4E687C38-8D8C-D216-7858-EFA0D71AE866}"/>
                </a:ext>
              </a:extLst>
            </p:cNvPr>
            <p:cNvSpPr/>
            <p:nvPr/>
          </p:nvSpPr>
          <p:spPr>
            <a:xfrm>
              <a:off x="2191838" y="2832544"/>
              <a:ext cx="304798" cy="2220320"/>
            </a:xfrm>
            <a:prstGeom prst="upArrow">
              <a:avLst/>
            </a:prstGeom>
            <a:gradFill>
              <a:gsLst>
                <a:gs pos="0">
                  <a:srgbClr val="197169"/>
                </a:gs>
                <a:gs pos="7100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C7DD0A49-C978-BE91-7BC7-D589146CF619}"/>
                </a:ext>
              </a:extLst>
            </p:cNvPr>
            <p:cNvGrpSpPr/>
            <p:nvPr/>
          </p:nvGrpSpPr>
          <p:grpSpPr>
            <a:xfrm>
              <a:off x="2496636" y="2970814"/>
              <a:ext cx="950901" cy="2385941"/>
              <a:chOff x="2496636" y="2701487"/>
              <a:chExt cx="950901" cy="2385941"/>
            </a:xfrm>
          </p:grpSpPr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131E19FF-EFB5-D660-8E5A-DAC9ACF5AB63}"/>
                  </a:ext>
                </a:extLst>
              </p:cNvPr>
              <p:cNvSpPr/>
              <p:nvPr/>
            </p:nvSpPr>
            <p:spPr>
              <a:xfrm>
                <a:off x="2691652" y="2701487"/>
                <a:ext cx="560866" cy="1600457"/>
              </a:xfrm>
              <a:prstGeom prst="roundRect">
                <a:avLst>
                  <a:gd name="adj" fmla="val 5901"/>
                </a:avLst>
              </a:prstGeom>
              <a:solidFill>
                <a:srgbClr val="25A4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7ACD25F-19BB-821B-75F1-4D3295212F55}"/>
                  </a:ext>
                </a:extLst>
              </p:cNvPr>
              <p:cNvSpPr txBox="1"/>
              <p:nvPr/>
            </p:nvSpPr>
            <p:spPr>
              <a:xfrm>
                <a:off x="2496636" y="4502653"/>
                <a:ext cx="95090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장대 양봉</a:t>
                </a:r>
                <a:endPara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  <a:p>
                <a:pPr algn="ctr"/>
                <a:r>
                  <a:rPr lang="en-US" altLang="ko-KR" sz="16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( </a:t>
                </a:r>
                <a:r>
                  <a:rPr lang="ko-KR" altLang="en-US" sz="16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급등 </a:t>
                </a:r>
                <a:r>
                  <a:rPr lang="en-US" altLang="ko-KR" sz="1600" dirty="0">
                    <a:solidFill>
                      <a:srgbClr val="25A498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)</a:t>
                </a:r>
                <a:endPara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A326087-8E3B-A57B-A839-BAECDF55EA1D}"/>
              </a:ext>
            </a:extLst>
          </p:cNvPr>
          <p:cNvGrpSpPr/>
          <p:nvPr/>
        </p:nvGrpSpPr>
        <p:grpSpPr>
          <a:xfrm>
            <a:off x="5175716" y="2852774"/>
            <a:ext cx="1840568" cy="2622021"/>
            <a:chOff x="4648155" y="2526974"/>
            <a:chExt cx="1840568" cy="2622021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887B6A4-9CEC-4167-16C0-A82EBAFA8D2E}"/>
                </a:ext>
              </a:extLst>
            </p:cNvPr>
            <p:cNvSpPr txBox="1"/>
            <p:nvPr/>
          </p:nvSpPr>
          <p:spPr>
            <a:xfrm>
              <a:off x="4648155" y="4317998"/>
              <a:ext cx="184056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망치형 캔들</a:t>
              </a:r>
              <a:endPara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하락세일때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</a:p>
            <a:p>
              <a:pPr algn="ctr"/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상승세일때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 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CC578506-71E3-3EB9-8264-AF8A16F81905}"/>
                </a:ext>
              </a:extLst>
            </p:cNvPr>
            <p:cNvGrpSpPr/>
            <p:nvPr/>
          </p:nvGrpSpPr>
          <p:grpSpPr>
            <a:xfrm>
              <a:off x="4883194" y="2526974"/>
              <a:ext cx="1370491" cy="1600458"/>
              <a:chOff x="4883194" y="2526974"/>
              <a:chExt cx="1370491" cy="1600458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BFEC707F-2A36-592D-ED26-E727699B4017}"/>
                  </a:ext>
                </a:extLst>
              </p:cNvPr>
              <p:cNvGrpSpPr/>
              <p:nvPr/>
            </p:nvGrpSpPr>
            <p:grpSpPr>
              <a:xfrm>
                <a:off x="4883194" y="2526974"/>
                <a:ext cx="560866" cy="1600458"/>
                <a:chOff x="4883194" y="2526974"/>
                <a:chExt cx="560866" cy="1600458"/>
              </a:xfrm>
            </p:grpSpPr>
            <p:sp>
              <p:nvSpPr>
                <p:cNvPr id="40" name="사각형: 둥근 모서리 39">
                  <a:extLst>
                    <a:ext uri="{FF2B5EF4-FFF2-40B4-BE49-F238E27FC236}">
                      <a16:creationId xmlns:a16="http://schemas.microsoft.com/office/drawing/2014/main" id="{ED56B685-C8C2-EBBE-E9F1-746B6448C0FB}"/>
                    </a:ext>
                  </a:extLst>
                </p:cNvPr>
                <p:cNvSpPr/>
                <p:nvPr/>
              </p:nvSpPr>
              <p:spPr>
                <a:xfrm>
                  <a:off x="4883194" y="2526974"/>
                  <a:ext cx="560866" cy="374976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25A4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41" name="직선 연결선 40">
                  <a:extLst>
                    <a:ext uri="{FF2B5EF4-FFF2-40B4-BE49-F238E27FC236}">
                      <a16:creationId xmlns:a16="http://schemas.microsoft.com/office/drawing/2014/main" id="{FC84C70C-36C1-30D7-40F9-2419289B98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63627" y="2552700"/>
                  <a:ext cx="0" cy="1574732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25A49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40B3B01E-DBDC-9305-6E84-47ED450F7838}"/>
                  </a:ext>
                </a:extLst>
              </p:cNvPr>
              <p:cNvGrpSpPr/>
              <p:nvPr/>
            </p:nvGrpSpPr>
            <p:grpSpPr>
              <a:xfrm>
                <a:off x="5692819" y="2526974"/>
                <a:ext cx="560866" cy="1600458"/>
                <a:chOff x="5692819" y="2526974"/>
                <a:chExt cx="560866" cy="1600458"/>
              </a:xfrm>
            </p:grpSpPr>
            <p:sp>
              <p:nvSpPr>
                <p:cNvPr id="7" name="사각형: 둥근 모서리 6">
                  <a:extLst>
                    <a:ext uri="{FF2B5EF4-FFF2-40B4-BE49-F238E27FC236}">
                      <a16:creationId xmlns:a16="http://schemas.microsoft.com/office/drawing/2014/main" id="{FF88A701-7AA2-B504-841F-E5EDEC8D0BE2}"/>
                    </a:ext>
                  </a:extLst>
                </p:cNvPr>
                <p:cNvSpPr/>
                <p:nvPr/>
              </p:nvSpPr>
              <p:spPr>
                <a:xfrm>
                  <a:off x="5692819" y="2526974"/>
                  <a:ext cx="560866" cy="190567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25A4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1" name="직선 연결선 10">
                  <a:extLst>
                    <a:ext uri="{FF2B5EF4-FFF2-40B4-BE49-F238E27FC236}">
                      <a16:creationId xmlns:a16="http://schemas.microsoft.com/office/drawing/2014/main" id="{E886504F-8FCD-41CB-9082-335E254F56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73252" y="2552700"/>
                  <a:ext cx="0" cy="1574732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25A49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86785E3-2053-6D41-1318-F4B7A78565D2}"/>
              </a:ext>
            </a:extLst>
          </p:cNvPr>
          <p:cNvGrpSpPr/>
          <p:nvPr/>
        </p:nvGrpSpPr>
        <p:grpSpPr>
          <a:xfrm>
            <a:off x="8159594" y="2859205"/>
            <a:ext cx="1840568" cy="2609158"/>
            <a:chOff x="7451505" y="2539837"/>
            <a:chExt cx="1840568" cy="260915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1972B19D-91A3-001D-0381-80FBB1294251}"/>
                </a:ext>
              </a:extLst>
            </p:cNvPr>
            <p:cNvGrpSpPr/>
            <p:nvPr/>
          </p:nvGrpSpPr>
          <p:grpSpPr>
            <a:xfrm rot="10800000">
              <a:off x="7686544" y="2539837"/>
              <a:ext cx="1370491" cy="1600458"/>
              <a:chOff x="4883194" y="2526974"/>
              <a:chExt cx="1370491" cy="1600458"/>
            </a:xfrm>
          </p:grpSpPr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03E07F36-90B0-B5CE-3188-32AEFF856E2B}"/>
                  </a:ext>
                </a:extLst>
              </p:cNvPr>
              <p:cNvGrpSpPr/>
              <p:nvPr/>
            </p:nvGrpSpPr>
            <p:grpSpPr>
              <a:xfrm>
                <a:off x="4883194" y="2526974"/>
                <a:ext cx="560866" cy="1600458"/>
                <a:chOff x="4883194" y="2526974"/>
                <a:chExt cx="560866" cy="1600458"/>
              </a:xfrm>
            </p:grpSpPr>
            <p:sp>
              <p:nvSpPr>
                <p:cNvPr id="30" name="사각형: 둥근 모서리 29">
                  <a:extLst>
                    <a:ext uri="{FF2B5EF4-FFF2-40B4-BE49-F238E27FC236}">
                      <a16:creationId xmlns:a16="http://schemas.microsoft.com/office/drawing/2014/main" id="{26872979-0421-02F8-389A-E4B1D5E6471D}"/>
                    </a:ext>
                  </a:extLst>
                </p:cNvPr>
                <p:cNvSpPr/>
                <p:nvPr/>
              </p:nvSpPr>
              <p:spPr>
                <a:xfrm>
                  <a:off x="4883194" y="2526974"/>
                  <a:ext cx="560866" cy="374976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25A4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31" name="직선 연결선 30">
                  <a:extLst>
                    <a:ext uri="{FF2B5EF4-FFF2-40B4-BE49-F238E27FC236}">
                      <a16:creationId xmlns:a16="http://schemas.microsoft.com/office/drawing/2014/main" id="{D4B8BA7A-5DE7-B321-1128-ED05B42720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63627" y="2552700"/>
                  <a:ext cx="0" cy="1574732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25A49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2F60CCFA-F49B-2029-52C2-748AFEDAA71C}"/>
                  </a:ext>
                </a:extLst>
              </p:cNvPr>
              <p:cNvGrpSpPr/>
              <p:nvPr/>
            </p:nvGrpSpPr>
            <p:grpSpPr>
              <a:xfrm>
                <a:off x="5692819" y="2526974"/>
                <a:ext cx="560866" cy="1600458"/>
                <a:chOff x="5692819" y="2526974"/>
                <a:chExt cx="560866" cy="1600458"/>
              </a:xfrm>
            </p:grpSpPr>
            <p:sp>
              <p:nvSpPr>
                <p:cNvPr id="27" name="사각형: 둥근 모서리 26">
                  <a:extLst>
                    <a:ext uri="{FF2B5EF4-FFF2-40B4-BE49-F238E27FC236}">
                      <a16:creationId xmlns:a16="http://schemas.microsoft.com/office/drawing/2014/main" id="{1A811CEF-5615-B979-C517-77AF4F0095CE}"/>
                    </a:ext>
                  </a:extLst>
                </p:cNvPr>
                <p:cNvSpPr/>
                <p:nvPr/>
              </p:nvSpPr>
              <p:spPr>
                <a:xfrm>
                  <a:off x="5692819" y="2526974"/>
                  <a:ext cx="560866" cy="190567"/>
                </a:xfrm>
                <a:prstGeom prst="roundRect">
                  <a:avLst>
                    <a:gd name="adj" fmla="val 5901"/>
                  </a:avLst>
                </a:prstGeom>
                <a:solidFill>
                  <a:srgbClr val="25A49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B5613C8B-C3FA-51F0-2AAE-AB0F90E05D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73252" y="2552700"/>
                  <a:ext cx="0" cy="1574732"/>
                </a:xfrm>
                <a:prstGeom prst="line">
                  <a:avLst/>
                </a:prstGeom>
                <a:solidFill>
                  <a:srgbClr val="EA514E"/>
                </a:solidFill>
                <a:ln w="38100">
                  <a:solidFill>
                    <a:srgbClr val="25A49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90C50D8-14BF-C1C0-EBE9-6FBE358DD30B}"/>
                </a:ext>
              </a:extLst>
            </p:cNvPr>
            <p:cNvSpPr txBox="1"/>
            <p:nvPr/>
          </p:nvSpPr>
          <p:spPr>
            <a:xfrm>
              <a:off x="7451505" y="4317998"/>
              <a:ext cx="184056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역망치형 캔들</a:t>
              </a:r>
              <a:endPara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하락세일때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</a:p>
            <a:p>
              <a:pPr algn="ctr"/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상승세일때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 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37156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445554" y="2003755"/>
            <a:ext cx="33009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1-3.1.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양봉 상세 사례 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918B944-C1CB-0358-34A2-B371C372EAA4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13282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05052" y="2003755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1-4.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음봉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상세 설명 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571FFCC-BA3D-1EFD-7B78-00F882711240}"/>
              </a:ext>
            </a:extLst>
          </p:cNvPr>
          <p:cNvGrpSpPr/>
          <p:nvPr/>
        </p:nvGrpSpPr>
        <p:grpSpPr>
          <a:xfrm>
            <a:off x="5175716" y="2852774"/>
            <a:ext cx="1840568" cy="2622021"/>
            <a:chOff x="5175716" y="2852774"/>
            <a:chExt cx="1840568" cy="2622021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887B6A4-9CEC-4167-16C0-A82EBAFA8D2E}"/>
                </a:ext>
              </a:extLst>
            </p:cNvPr>
            <p:cNvSpPr txBox="1"/>
            <p:nvPr/>
          </p:nvSpPr>
          <p:spPr>
            <a:xfrm>
              <a:off x="5175716" y="4643798"/>
              <a:ext cx="184056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망치형 캔들</a:t>
              </a:r>
              <a:endPara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하락세일때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</a:p>
            <a:p>
              <a:pPr algn="ctr"/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상승세일때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 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FEC707F-2A36-592D-ED26-E727699B4017}"/>
                </a:ext>
              </a:extLst>
            </p:cNvPr>
            <p:cNvGrpSpPr/>
            <p:nvPr/>
          </p:nvGrpSpPr>
          <p:grpSpPr>
            <a:xfrm>
              <a:off x="5410755" y="2852774"/>
              <a:ext cx="560866" cy="1600458"/>
              <a:chOff x="4883194" y="2526974"/>
              <a:chExt cx="560866" cy="1600458"/>
            </a:xfrm>
          </p:grpSpPr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ED56B685-C8C2-EBBE-E9F1-746B6448C0FB}"/>
                  </a:ext>
                </a:extLst>
              </p:cNvPr>
              <p:cNvSpPr/>
              <p:nvPr/>
            </p:nvSpPr>
            <p:spPr>
              <a:xfrm>
                <a:off x="4883194" y="2526974"/>
                <a:ext cx="560866" cy="374976"/>
              </a:xfrm>
              <a:prstGeom prst="roundRect">
                <a:avLst>
                  <a:gd name="adj" fmla="val 5901"/>
                </a:avLst>
              </a:prstGeom>
              <a:solidFill>
                <a:srgbClr val="EA51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FC84C70C-36C1-30D7-40F9-2419289B98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63627" y="2552700"/>
                <a:ext cx="0" cy="1574732"/>
              </a:xfrm>
              <a:prstGeom prst="line">
                <a:avLst/>
              </a:prstGeom>
              <a:solidFill>
                <a:srgbClr val="EA514E"/>
              </a:solidFill>
              <a:ln w="38100">
                <a:solidFill>
                  <a:srgbClr val="EA51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40B3B01E-DBDC-9305-6E84-47ED450F7838}"/>
                </a:ext>
              </a:extLst>
            </p:cNvPr>
            <p:cNvGrpSpPr/>
            <p:nvPr/>
          </p:nvGrpSpPr>
          <p:grpSpPr>
            <a:xfrm>
              <a:off x="6220380" y="2852774"/>
              <a:ext cx="560866" cy="1600458"/>
              <a:chOff x="5692819" y="2526974"/>
              <a:chExt cx="560866" cy="1600458"/>
            </a:xfrm>
          </p:grpSpPr>
          <p:sp>
            <p:nvSpPr>
              <p:cNvPr id="7" name="사각형: 둥근 모서리 6">
                <a:extLst>
                  <a:ext uri="{FF2B5EF4-FFF2-40B4-BE49-F238E27FC236}">
                    <a16:creationId xmlns:a16="http://schemas.microsoft.com/office/drawing/2014/main" id="{FF88A701-7AA2-B504-841F-E5EDEC8D0BE2}"/>
                  </a:ext>
                </a:extLst>
              </p:cNvPr>
              <p:cNvSpPr/>
              <p:nvPr/>
            </p:nvSpPr>
            <p:spPr>
              <a:xfrm>
                <a:off x="5692819" y="2526974"/>
                <a:ext cx="560866" cy="190567"/>
              </a:xfrm>
              <a:prstGeom prst="roundRect">
                <a:avLst>
                  <a:gd name="adj" fmla="val 5901"/>
                </a:avLst>
              </a:prstGeom>
              <a:solidFill>
                <a:srgbClr val="EA51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E886504F-8FCD-41CB-9082-335E254F56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73252" y="2552700"/>
                <a:ext cx="0" cy="1574732"/>
              </a:xfrm>
              <a:prstGeom prst="line">
                <a:avLst/>
              </a:prstGeom>
              <a:solidFill>
                <a:srgbClr val="EA514E"/>
              </a:solidFill>
              <a:ln w="38100">
                <a:solidFill>
                  <a:srgbClr val="EA51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EB96DDA-84B3-325E-18A9-473F87943460}"/>
              </a:ext>
            </a:extLst>
          </p:cNvPr>
          <p:cNvGrpSpPr/>
          <p:nvPr/>
        </p:nvGrpSpPr>
        <p:grpSpPr>
          <a:xfrm>
            <a:off x="8159594" y="2859205"/>
            <a:ext cx="1840568" cy="2609158"/>
            <a:chOff x="8159594" y="2859205"/>
            <a:chExt cx="1840568" cy="2609158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03E07F36-90B0-B5CE-3188-32AEFF856E2B}"/>
                </a:ext>
              </a:extLst>
            </p:cNvPr>
            <p:cNvGrpSpPr/>
            <p:nvPr/>
          </p:nvGrpSpPr>
          <p:grpSpPr>
            <a:xfrm rot="10800000">
              <a:off x="9204258" y="2859205"/>
              <a:ext cx="560866" cy="1600458"/>
              <a:chOff x="4883194" y="2526974"/>
              <a:chExt cx="560866" cy="1600458"/>
            </a:xfrm>
          </p:grpSpPr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id="{26872979-0421-02F8-389A-E4B1D5E6471D}"/>
                  </a:ext>
                </a:extLst>
              </p:cNvPr>
              <p:cNvSpPr/>
              <p:nvPr/>
            </p:nvSpPr>
            <p:spPr>
              <a:xfrm>
                <a:off x="4883194" y="2526974"/>
                <a:ext cx="560866" cy="374976"/>
              </a:xfrm>
              <a:prstGeom prst="roundRect">
                <a:avLst>
                  <a:gd name="adj" fmla="val 5901"/>
                </a:avLst>
              </a:prstGeom>
              <a:solidFill>
                <a:srgbClr val="EA51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D4B8BA7A-5DE7-B321-1128-ED05B42720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63627" y="2552700"/>
                <a:ext cx="0" cy="1574732"/>
              </a:xfrm>
              <a:prstGeom prst="line">
                <a:avLst/>
              </a:prstGeom>
              <a:solidFill>
                <a:srgbClr val="EA514E"/>
              </a:solidFill>
              <a:ln w="38100">
                <a:solidFill>
                  <a:srgbClr val="EA51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2F60CCFA-F49B-2029-52C2-748AFEDAA71C}"/>
                </a:ext>
              </a:extLst>
            </p:cNvPr>
            <p:cNvGrpSpPr/>
            <p:nvPr/>
          </p:nvGrpSpPr>
          <p:grpSpPr>
            <a:xfrm rot="10800000">
              <a:off x="8394633" y="2859205"/>
              <a:ext cx="560866" cy="1600458"/>
              <a:chOff x="5692819" y="2526974"/>
              <a:chExt cx="560866" cy="1600458"/>
            </a:xfrm>
          </p:grpSpPr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A811CEF-5615-B979-C517-77AF4F0095CE}"/>
                  </a:ext>
                </a:extLst>
              </p:cNvPr>
              <p:cNvSpPr/>
              <p:nvPr/>
            </p:nvSpPr>
            <p:spPr>
              <a:xfrm>
                <a:off x="5692819" y="2526974"/>
                <a:ext cx="560866" cy="190567"/>
              </a:xfrm>
              <a:prstGeom prst="roundRect">
                <a:avLst>
                  <a:gd name="adj" fmla="val 5901"/>
                </a:avLst>
              </a:prstGeom>
              <a:solidFill>
                <a:srgbClr val="EA51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B5613C8B-C3FA-51F0-2AAE-AB0F90E05D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73252" y="2552700"/>
                <a:ext cx="0" cy="1574732"/>
              </a:xfrm>
              <a:prstGeom prst="line">
                <a:avLst/>
              </a:prstGeom>
              <a:solidFill>
                <a:srgbClr val="EA514E"/>
              </a:solidFill>
              <a:ln w="38100">
                <a:solidFill>
                  <a:srgbClr val="EA514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90C50D8-14BF-C1C0-EBE9-6FBE358DD30B}"/>
                </a:ext>
              </a:extLst>
            </p:cNvPr>
            <p:cNvSpPr txBox="1"/>
            <p:nvPr/>
          </p:nvSpPr>
          <p:spPr>
            <a:xfrm>
              <a:off x="8159594" y="4637366"/>
              <a:ext cx="184056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역망치형 캔들</a:t>
              </a:r>
              <a:endPara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하락세일때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 </a:t>
              </a:r>
              <a:r>
                <a:rPr lang="en-US" altLang="ko-KR" sz="16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</a:p>
            <a:p>
              <a:pPr algn="ctr"/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상승세일때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하락 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9CEE173F-775E-8030-0F17-CAB5A2E60957}"/>
              </a:ext>
            </a:extLst>
          </p:cNvPr>
          <p:cNvGrpSpPr/>
          <p:nvPr/>
        </p:nvGrpSpPr>
        <p:grpSpPr>
          <a:xfrm>
            <a:off x="2191838" y="2508705"/>
            <a:ext cx="1255698" cy="2848050"/>
            <a:chOff x="2191838" y="2508705"/>
            <a:chExt cx="1255698" cy="2848050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131E19FF-EFB5-D660-8E5A-DAC9ACF5AB63}"/>
                </a:ext>
              </a:extLst>
            </p:cNvPr>
            <p:cNvSpPr/>
            <p:nvPr/>
          </p:nvSpPr>
          <p:spPr>
            <a:xfrm>
              <a:off x="2691652" y="2970814"/>
              <a:ext cx="560866" cy="1600457"/>
            </a:xfrm>
            <a:prstGeom prst="roundRect">
              <a:avLst>
                <a:gd name="adj" fmla="val 5901"/>
              </a:avLst>
            </a:prstGeom>
            <a:solidFill>
              <a:srgbClr val="EA51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7ACD25F-19BB-821B-75F1-4D3295212F55}"/>
                </a:ext>
              </a:extLst>
            </p:cNvPr>
            <p:cNvSpPr txBox="1"/>
            <p:nvPr/>
          </p:nvSpPr>
          <p:spPr>
            <a:xfrm>
              <a:off x="2496635" y="4771980"/>
              <a:ext cx="95090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장대 </a:t>
              </a:r>
              <a:r>
                <a:rPr lang="ko-KR" altLang="en-US" sz="1600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음봉</a:t>
              </a:r>
              <a:endPara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급락 </a:t>
              </a:r>
              <a:r>
                <a:rPr lang="en-US" altLang="ko-KR" sz="1600" dirty="0">
                  <a:solidFill>
                    <a:srgbClr val="EA514E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</a:t>
              </a:r>
              <a:endPara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4" name="화살표: 위쪽 3">
              <a:extLst>
                <a:ext uri="{FF2B5EF4-FFF2-40B4-BE49-F238E27FC236}">
                  <a16:creationId xmlns:a16="http://schemas.microsoft.com/office/drawing/2014/main" id="{8B0DBCD1-14B7-BF6F-FEF8-48EC9D11C7AC}"/>
                </a:ext>
              </a:extLst>
            </p:cNvPr>
            <p:cNvSpPr/>
            <p:nvPr/>
          </p:nvSpPr>
          <p:spPr>
            <a:xfrm rot="10800000">
              <a:off x="2191838" y="2508705"/>
              <a:ext cx="304798" cy="2220320"/>
            </a:xfrm>
            <a:prstGeom prst="upArrow">
              <a:avLst/>
            </a:prstGeom>
            <a:gradFill>
              <a:gsLst>
                <a:gs pos="0">
                  <a:srgbClr val="EA514E"/>
                </a:gs>
                <a:gs pos="7100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6580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526975"/>
            <a:ext cx="9642584" cy="3273618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캔들 차트 용어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492842" y="2003755"/>
            <a:ext cx="32063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1-4.1.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음봉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상세 사례 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6C77D72-33CC-DA27-B8A0-6E44464F2FE9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83029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3267352" y="2003755"/>
            <a:ext cx="5657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2-0.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이동 평균선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MA,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Moving</a:t>
            </a: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Average</a:t>
            </a: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646CF7-B50C-04E6-8738-E72218E8E209}"/>
              </a:ext>
            </a:extLst>
          </p:cNvPr>
          <p:cNvSpPr txBox="1"/>
          <p:nvPr/>
        </p:nvSpPr>
        <p:spPr>
          <a:xfrm>
            <a:off x="6174951" y="4233055"/>
            <a:ext cx="33586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일정 기간 내 주가의 산술 평균 값인 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주가 이동 평균을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차례로 연결해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만든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</a:t>
            </a:r>
            <a:endParaRPr lang="ko-KR" altLang="en-US" sz="16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B7A54C0-3F0E-190A-EF50-2C8F727AD817}"/>
              </a:ext>
            </a:extLst>
          </p:cNvPr>
          <p:cNvGrpSpPr/>
          <p:nvPr/>
        </p:nvGrpSpPr>
        <p:grpSpPr>
          <a:xfrm>
            <a:off x="2857176" y="4923040"/>
            <a:ext cx="1480568" cy="338554"/>
            <a:chOff x="5354425" y="4709387"/>
            <a:chExt cx="1480568" cy="338554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E5834E2D-2669-152A-0502-DCE5ADE08B7D}"/>
                </a:ext>
              </a:extLst>
            </p:cNvPr>
            <p:cNvSpPr/>
            <p:nvPr/>
          </p:nvSpPr>
          <p:spPr>
            <a:xfrm>
              <a:off x="5354425" y="4737262"/>
              <a:ext cx="282804" cy="282804"/>
            </a:xfrm>
            <a:prstGeom prst="roundRect">
              <a:avLst/>
            </a:prstGeom>
            <a:solidFill>
              <a:srgbClr val="8C4D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D0D7A2E-9A7B-5A53-1278-D0F4CF0489A2}"/>
                </a:ext>
              </a:extLst>
            </p:cNvPr>
            <p:cNvSpPr txBox="1"/>
            <p:nvPr/>
          </p:nvSpPr>
          <p:spPr>
            <a:xfrm>
              <a:off x="5637229" y="4709387"/>
              <a:ext cx="11977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MA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 선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E760AD6-84D0-CDF9-4AE7-CAB192C68B48}"/>
              </a:ext>
            </a:extLst>
          </p:cNvPr>
          <p:cNvGrpSpPr/>
          <p:nvPr/>
        </p:nvGrpSpPr>
        <p:grpSpPr>
          <a:xfrm>
            <a:off x="2866572" y="4356166"/>
            <a:ext cx="1464539" cy="338554"/>
            <a:chOff x="5354425" y="5161209"/>
            <a:chExt cx="1464539" cy="338554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0978002E-15AF-0754-89E6-A4594747873B}"/>
                </a:ext>
              </a:extLst>
            </p:cNvPr>
            <p:cNvSpPr/>
            <p:nvPr/>
          </p:nvSpPr>
          <p:spPr>
            <a:xfrm>
              <a:off x="5354425" y="5189084"/>
              <a:ext cx="282804" cy="28280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6818D88-BEE8-4572-35C5-BD9BD4F0F2C4}"/>
                </a:ext>
              </a:extLst>
            </p:cNvPr>
            <p:cNvSpPr txBox="1"/>
            <p:nvPr/>
          </p:nvSpPr>
          <p:spPr>
            <a:xfrm>
              <a:off x="5653259" y="5161209"/>
              <a:ext cx="11657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MA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10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 선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50889364-9048-9E19-D51F-727299F71F89}"/>
              </a:ext>
            </a:extLst>
          </p:cNvPr>
          <p:cNvSpPr txBox="1"/>
          <p:nvPr/>
        </p:nvSpPr>
        <p:spPr>
          <a:xfrm>
            <a:off x="6351281" y="4902318"/>
            <a:ext cx="30059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MA</a:t>
            </a:r>
            <a:r>
              <a: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의 한계점</a:t>
            </a:r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최신 트렌드 미 반영</a:t>
            </a:r>
            <a:r>
              <a:rPr lang="en-US" altLang="ko-KR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평균에 대한 움직임만 명시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EDCB4D2-9DAF-D9C3-F8A9-1946932EFF8D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6557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9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2149258" y="2003755"/>
            <a:ext cx="789350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지수 이동 평균선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EMA,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Exponential Moving Average</a:t>
            </a: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646CF7-B50C-04E6-8738-E72218E8E209}"/>
              </a:ext>
            </a:extLst>
          </p:cNvPr>
          <p:cNvSpPr txBox="1"/>
          <p:nvPr/>
        </p:nvSpPr>
        <p:spPr>
          <a:xfrm>
            <a:off x="5576925" y="4388623"/>
            <a:ext cx="4891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MA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의 한계점을 보완하고자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최근의 데이터에 더 높은 가중치를 두어 </a:t>
            </a:r>
            <a:r>
              <a:rPr lang="ko-KR" altLang="en-US" sz="1600" dirty="0">
                <a:solidFill>
                  <a:srgbClr val="4369D5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평균값을 계산한 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B7A54C0-3F0E-190A-EF50-2C8F727AD817}"/>
              </a:ext>
            </a:extLst>
          </p:cNvPr>
          <p:cNvGrpSpPr/>
          <p:nvPr/>
        </p:nvGrpSpPr>
        <p:grpSpPr>
          <a:xfrm>
            <a:off x="2630457" y="4742883"/>
            <a:ext cx="1539078" cy="338554"/>
            <a:chOff x="5354425" y="4709387"/>
            <a:chExt cx="1539078" cy="338554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E5834E2D-2669-152A-0502-DCE5ADE08B7D}"/>
                </a:ext>
              </a:extLst>
            </p:cNvPr>
            <p:cNvSpPr/>
            <p:nvPr/>
          </p:nvSpPr>
          <p:spPr>
            <a:xfrm>
              <a:off x="5354425" y="4737262"/>
              <a:ext cx="282804" cy="282804"/>
            </a:xfrm>
            <a:prstGeom prst="roundRect">
              <a:avLst/>
            </a:prstGeom>
            <a:solidFill>
              <a:srgbClr val="1E3A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D0D7A2E-9A7B-5A53-1278-D0F4CF0489A2}"/>
                </a:ext>
              </a:extLst>
            </p:cNvPr>
            <p:cNvSpPr txBox="1"/>
            <p:nvPr/>
          </p:nvSpPr>
          <p:spPr>
            <a:xfrm>
              <a:off x="5578719" y="4709387"/>
              <a:ext cx="13147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EMA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 선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E760AD6-84D0-CDF9-4AE7-CAB192C68B48}"/>
              </a:ext>
            </a:extLst>
          </p:cNvPr>
          <p:cNvGrpSpPr/>
          <p:nvPr/>
        </p:nvGrpSpPr>
        <p:grpSpPr>
          <a:xfrm>
            <a:off x="2630457" y="4304034"/>
            <a:ext cx="1523048" cy="338554"/>
            <a:chOff x="5354425" y="5161209"/>
            <a:chExt cx="1523048" cy="338554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0978002E-15AF-0754-89E6-A4594747873B}"/>
                </a:ext>
              </a:extLst>
            </p:cNvPr>
            <p:cNvSpPr/>
            <p:nvPr/>
          </p:nvSpPr>
          <p:spPr>
            <a:xfrm>
              <a:off x="5354425" y="5189084"/>
              <a:ext cx="282804" cy="282804"/>
            </a:xfrm>
            <a:prstGeom prst="roundRect">
              <a:avLst/>
            </a:prstGeom>
            <a:solidFill>
              <a:srgbClr val="A266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6818D88-BEE8-4572-35C5-BD9BD4F0F2C4}"/>
                </a:ext>
              </a:extLst>
            </p:cNvPr>
            <p:cNvSpPr txBox="1"/>
            <p:nvPr/>
          </p:nvSpPr>
          <p:spPr>
            <a:xfrm>
              <a:off x="5594750" y="5161209"/>
              <a:ext cx="12827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EMA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10</a:t>
              </a:r>
              <a:r>
                <a:rPr lang="ko-KR" altLang="en-US" sz="16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 선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8CB2928-2F29-3541-5413-40B011A3CB42}"/>
              </a:ext>
            </a:extLst>
          </p:cNvPr>
          <p:cNvSpPr txBox="1"/>
          <p:nvPr/>
        </p:nvSpPr>
        <p:spPr>
          <a:xfrm>
            <a:off x="5841431" y="5043466"/>
            <a:ext cx="43620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평균을 낼 때 최근의 데이터의 비중을 더 높인 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MA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D2DF0-D5E3-23EC-3768-FF032BF2222A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5967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203511" y="2003755"/>
            <a:ext cx="3785012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2-2. MA,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EMA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상세 설명</a:t>
            </a:r>
          </a:p>
        </p:txBody>
      </p:sp>
      <p:graphicFrame>
        <p:nvGraphicFramePr>
          <p:cNvPr id="11" name="표 12">
            <a:extLst>
              <a:ext uri="{FF2B5EF4-FFF2-40B4-BE49-F238E27FC236}">
                <a16:creationId xmlns:a16="http://schemas.microsoft.com/office/drawing/2014/main" id="{0368B6F6-04DB-DAA0-ECD5-0205D02720C1}"/>
              </a:ext>
            </a:extLst>
          </p:cNvPr>
          <p:cNvGraphicFramePr>
            <a:graphicFrameLocks noGrp="1"/>
          </p:cNvGraphicFramePr>
          <p:nvPr/>
        </p:nvGraphicFramePr>
        <p:xfrm>
          <a:off x="2197163" y="3333655"/>
          <a:ext cx="7797674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0570">
                  <a:extLst>
                    <a:ext uri="{9D8B030D-6E8A-4147-A177-3AD203B41FA5}">
                      <a16:colId xmlns:a16="http://schemas.microsoft.com/office/drawing/2014/main" val="3503922987"/>
                    </a:ext>
                  </a:extLst>
                </a:gridCol>
                <a:gridCol w="1641776">
                  <a:extLst>
                    <a:ext uri="{9D8B030D-6E8A-4147-A177-3AD203B41FA5}">
                      <a16:colId xmlns:a16="http://schemas.microsoft.com/office/drawing/2014/main" val="1398605815"/>
                    </a:ext>
                  </a:extLst>
                </a:gridCol>
                <a:gridCol w="1641776">
                  <a:extLst>
                    <a:ext uri="{9D8B030D-6E8A-4147-A177-3AD203B41FA5}">
                      <a16:colId xmlns:a16="http://schemas.microsoft.com/office/drawing/2014/main" val="3666240312"/>
                    </a:ext>
                  </a:extLst>
                </a:gridCol>
                <a:gridCol w="1641776">
                  <a:extLst>
                    <a:ext uri="{9D8B030D-6E8A-4147-A177-3AD203B41FA5}">
                      <a16:colId xmlns:a16="http://schemas.microsoft.com/office/drawing/2014/main" val="753825764"/>
                    </a:ext>
                  </a:extLst>
                </a:gridCol>
                <a:gridCol w="1641776">
                  <a:extLst>
                    <a:ext uri="{9D8B030D-6E8A-4147-A177-3AD203B41FA5}">
                      <a16:colId xmlns:a16="http://schemas.microsoft.com/office/drawing/2014/main" val="1643142580"/>
                    </a:ext>
                  </a:extLst>
                </a:gridCol>
              </a:tblGrid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단기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5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10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15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20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56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382335"/>
                  </a:ext>
                </a:extLst>
              </a:tr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중기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60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99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120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7113430"/>
                  </a:ext>
                </a:extLst>
              </a:tr>
              <a:tr h="290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장기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180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선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23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200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305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299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AppleSDGothicNeoB00" panose="02000503000000000000" pitchFamily="2" charset="-127"/>
                          <a:ea typeface="AppleSDGothicNeoB00" panose="02000503000000000000" pitchFamily="2" charset="-127"/>
                        </a:rPr>
                        <a:t>일선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468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38499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9EC85F7-97A9-7C3C-8A59-4C7EF615789A}"/>
              </a:ext>
            </a:extLst>
          </p:cNvPr>
          <p:cNvSpPr txBox="1"/>
          <p:nvPr/>
        </p:nvSpPr>
        <p:spPr>
          <a:xfrm>
            <a:off x="4092888" y="4505169"/>
            <a:ext cx="40062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MA, EMA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는 </a:t>
            </a:r>
            <a:r>
              <a:rPr lang="ko-KR" alt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단기</a:t>
            </a:r>
            <a:r>
              <a:rPr lang="en-US" altLang="ko-KR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  <a:r>
              <a:rPr lang="ko-KR" alt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중기</a:t>
            </a:r>
            <a:r>
              <a:rPr lang="en-US" altLang="ko-KR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  <a:r>
              <a:rPr lang="ko-KR" alt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장기 세가지로 구분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하며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필요에 의해 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다양한 수치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로 변경이 가능하다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5" name="화살표: 위쪽 14">
            <a:extLst>
              <a:ext uri="{FF2B5EF4-FFF2-40B4-BE49-F238E27FC236}">
                <a16:creationId xmlns:a16="http://schemas.microsoft.com/office/drawing/2014/main" id="{91E23E63-C0B7-8B0A-86CC-E4FBC570EBCC}"/>
              </a:ext>
            </a:extLst>
          </p:cNvPr>
          <p:cNvSpPr/>
          <p:nvPr/>
        </p:nvSpPr>
        <p:spPr>
          <a:xfrm rot="10800000">
            <a:off x="1798730" y="3144908"/>
            <a:ext cx="304798" cy="1112520"/>
          </a:xfrm>
          <a:prstGeom prst="upArrow">
            <a:avLst/>
          </a:prstGeom>
          <a:gradFill>
            <a:gsLst>
              <a:gs pos="0">
                <a:srgbClr val="C55A11"/>
              </a:gs>
              <a:gs pos="8800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E5E1A-EDF3-F814-66B8-86CACEB816D9}"/>
              </a:ext>
            </a:extLst>
          </p:cNvPr>
          <p:cNvSpPr txBox="1"/>
          <p:nvPr/>
        </p:nvSpPr>
        <p:spPr>
          <a:xfrm>
            <a:off x="1304698" y="3593050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구분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7" name="화살표: 위쪽 16">
            <a:extLst>
              <a:ext uri="{FF2B5EF4-FFF2-40B4-BE49-F238E27FC236}">
                <a16:creationId xmlns:a16="http://schemas.microsoft.com/office/drawing/2014/main" id="{4B5FCA6A-40FA-1104-1D2A-A13BAB63F05B}"/>
              </a:ext>
            </a:extLst>
          </p:cNvPr>
          <p:cNvSpPr/>
          <p:nvPr/>
        </p:nvSpPr>
        <p:spPr>
          <a:xfrm rot="5400000">
            <a:off x="5943601" y="-501318"/>
            <a:ext cx="304798" cy="7305421"/>
          </a:xfrm>
          <a:prstGeom prst="upArrow">
            <a:avLst/>
          </a:prstGeom>
          <a:gradFill>
            <a:gsLst>
              <a:gs pos="0">
                <a:srgbClr val="6656A0"/>
              </a:gs>
              <a:gs pos="10000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C3DB23-89E0-F283-E876-45D657505AC2}"/>
              </a:ext>
            </a:extLst>
          </p:cNvPr>
          <p:cNvSpPr txBox="1"/>
          <p:nvPr/>
        </p:nvSpPr>
        <p:spPr>
          <a:xfrm>
            <a:off x="5825733" y="2697267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수치</a:t>
            </a:r>
            <a:endParaRPr lang="ko-KR" altLang="en-US" sz="1600" dirty="0">
              <a:solidFill>
                <a:srgbClr val="4369D5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EF7FF5-6022-3A77-82EB-DD0D676E0F51}"/>
              </a:ext>
            </a:extLst>
          </p:cNvPr>
          <p:cNvSpPr txBox="1"/>
          <p:nvPr/>
        </p:nvSpPr>
        <p:spPr>
          <a:xfrm>
            <a:off x="4380626" y="5174103"/>
            <a:ext cx="3430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이평선들은</a:t>
            </a:r>
            <a:r>
              <a:rPr lang="ko-KR" altLang="en-US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밀집과 분산을 반복한다</a:t>
            </a:r>
            <a:r>
              <a:rPr lang="en-US" altLang="ko-KR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7542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65024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184549" y="2003755"/>
            <a:ext cx="182293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2-3.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정배열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F87B05-3887-0E33-E452-83D38F6C8418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BE6302-A424-0EA3-DF78-76D9A435627A}"/>
              </a:ext>
            </a:extLst>
          </p:cNvPr>
          <p:cNvSpPr txBox="1"/>
          <p:nvPr/>
        </p:nvSpPr>
        <p:spPr>
          <a:xfrm>
            <a:off x="6096000" y="4611638"/>
            <a:ext cx="4248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각각의 </a:t>
            </a:r>
            <a:r>
              <a:rPr lang="ko-KR" altLang="en-US" sz="16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이평선이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밀집된 상태에서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단기 </a:t>
            </a:r>
            <a:r>
              <a:rPr lang="ko-KR" altLang="en-US" sz="16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우선으로 위로 상승하기 시작하는 구간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46D7AA8-DEAF-4849-8D8E-261289B61471}"/>
              </a:ext>
            </a:extLst>
          </p:cNvPr>
          <p:cNvGrpSpPr/>
          <p:nvPr/>
        </p:nvGrpSpPr>
        <p:grpSpPr>
          <a:xfrm>
            <a:off x="1678982" y="2819349"/>
            <a:ext cx="2996800" cy="945398"/>
            <a:chOff x="1678982" y="3142735"/>
            <a:chExt cx="2996800" cy="945398"/>
          </a:xfrm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76886F94-E228-C590-102D-9077600CD039}"/>
                </a:ext>
              </a:extLst>
            </p:cNvPr>
            <p:cNvCxnSpPr>
              <a:cxnSpLocks/>
            </p:cNvCxnSpPr>
            <p:nvPr/>
          </p:nvCxnSpPr>
          <p:spPr>
            <a:xfrm rot="19800000" flipV="1">
              <a:off x="1678982" y="4087174"/>
              <a:ext cx="2616928" cy="959"/>
            </a:xfrm>
            <a:prstGeom prst="line">
              <a:avLst/>
            </a:prstGeom>
            <a:ln w="57150">
              <a:solidFill>
                <a:srgbClr val="F154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1159942-478D-1E32-A648-B50D314BF969}"/>
                </a:ext>
              </a:extLst>
            </p:cNvPr>
            <p:cNvSpPr txBox="1"/>
            <p:nvPr/>
          </p:nvSpPr>
          <p:spPr>
            <a:xfrm rot="19800000">
              <a:off x="4087159" y="3142735"/>
              <a:ext cx="5886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5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51A1035-B6B7-4529-B413-EF91F21CD126}"/>
              </a:ext>
            </a:extLst>
          </p:cNvPr>
          <p:cNvGrpSpPr/>
          <p:nvPr/>
        </p:nvGrpSpPr>
        <p:grpSpPr>
          <a:xfrm>
            <a:off x="1793839" y="2989630"/>
            <a:ext cx="3080555" cy="967840"/>
            <a:chOff x="1793839" y="3313016"/>
            <a:chExt cx="3080555" cy="967840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E105E186-F826-9C73-E6D6-21E1E82EB2E4}"/>
                </a:ext>
              </a:extLst>
            </p:cNvPr>
            <p:cNvCxnSpPr>
              <a:cxnSpLocks/>
            </p:cNvCxnSpPr>
            <p:nvPr/>
          </p:nvCxnSpPr>
          <p:spPr>
            <a:xfrm rot="19800000" flipV="1">
              <a:off x="1793839" y="4279897"/>
              <a:ext cx="2616928" cy="959"/>
            </a:xfrm>
            <a:prstGeom prst="line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2789AF2-5B7A-C944-3F94-6C712CDC54D6}"/>
                </a:ext>
              </a:extLst>
            </p:cNvPr>
            <p:cNvSpPr txBox="1"/>
            <p:nvPr/>
          </p:nvSpPr>
          <p:spPr>
            <a:xfrm rot="19800000">
              <a:off x="4196003" y="3313016"/>
              <a:ext cx="6783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10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3E10154-1B39-48A5-A8C4-8E2574343096}"/>
              </a:ext>
            </a:extLst>
          </p:cNvPr>
          <p:cNvGrpSpPr/>
          <p:nvPr/>
        </p:nvGrpSpPr>
        <p:grpSpPr>
          <a:xfrm>
            <a:off x="1903313" y="3178246"/>
            <a:ext cx="3107476" cy="975054"/>
            <a:chOff x="1903313" y="3501632"/>
            <a:chExt cx="3107476" cy="975054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4C4B92C7-5030-756C-7A86-9F2A7B36C868}"/>
                </a:ext>
              </a:extLst>
            </p:cNvPr>
            <p:cNvCxnSpPr>
              <a:cxnSpLocks/>
            </p:cNvCxnSpPr>
            <p:nvPr/>
          </p:nvCxnSpPr>
          <p:spPr>
            <a:xfrm rot="19800000" flipV="1">
              <a:off x="1903313" y="4475727"/>
              <a:ext cx="2616928" cy="959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0B284CF-DA2F-2F14-49B6-85CAC87965AF}"/>
                </a:ext>
              </a:extLst>
            </p:cNvPr>
            <p:cNvSpPr txBox="1"/>
            <p:nvPr/>
          </p:nvSpPr>
          <p:spPr>
            <a:xfrm rot="19800000">
              <a:off x="4303544" y="3501632"/>
              <a:ext cx="7072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B4FFAB9-B0B0-4101-BA8A-B506AE8960CB}"/>
              </a:ext>
            </a:extLst>
          </p:cNvPr>
          <p:cNvGrpSpPr/>
          <p:nvPr/>
        </p:nvGrpSpPr>
        <p:grpSpPr>
          <a:xfrm>
            <a:off x="2015478" y="3370519"/>
            <a:ext cx="3114954" cy="977057"/>
            <a:chOff x="2015478" y="3693905"/>
            <a:chExt cx="3114954" cy="977057"/>
          </a:xfrm>
        </p:grpSpPr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91338247-08DD-4079-6D73-F2E911D3B7CD}"/>
                </a:ext>
              </a:extLst>
            </p:cNvPr>
            <p:cNvCxnSpPr>
              <a:cxnSpLocks/>
            </p:cNvCxnSpPr>
            <p:nvPr/>
          </p:nvCxnSpPr>
          <p:spPr>
            <a:xfrm rot="19800000" flipV="1">
              <a:off x="2015478" y="4670003"/>
              <a:ext cx="2616928" cy="959"/>
            </a:xfrm>
            <a:prstGeom prst="line">
              <a:avLst/>
            </a:prstGeom>
            <a:ln w="571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59BC22F-4072-A1FA-9B37-647D5109CC4A}"/>
                </a:ext>
              </a:extLst>
            </p:cNvPr>
            <p:cNvSpPr txBox="1"/>
            <p:nvPr/>
          </p:nvSpPr>
          <p:spPr>
            <a:xfrm rot="19800000">
              <a:off x="4415172" y="3693905"/>
              <a:ext cx="7152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60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80CE59B-91EB-4328-B417-8C08699CEF73}"/>
              </a:ext>
            </a:extLst>
          </p:cNvPr>
          <p:cNvGrpSpPr/>
          <p:nvPr/>
        </p:nvGrpSpPr>
        <p:grpSpPr>
          <a:xfrm>
            <a:off x="2127643" y="3549966"/>
            <a:ext cx="3170292" cy="991885"/>
            <a:chOff x="2127643" y="3873352"/>
            <a:chExt cx="3170292" cy="991885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8D5D2520-2AB3-D181-5F92-19842E832FDC}"/>
                </a:ext>
              </a:extLst>
            </p:cNvPr>
            <p:cNvCxnSpPr>
              <a:cxnSpLocks/>
            </p:cNvCxnSpPr>
            <p:nvPr/>
          </p:nvCxnSpPr>
          <p:spPr>
            <a:xfrm rot="19800000" flipV="1">
              <a:off x="2127643" y="4864278"/>
              <a:ext cx="2616928" cy="959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8622927-9E75-1F94-58FC-56B6030ABA35}"/>
                </a:ext>
              </a:extLst>
            </p:cNvPr>
            <p:cNvSpPr txBox="1"/>
            <p:nvPr/>
          </p:nvSpPr>
          <p:spPr>
            <a:xfrm rot="19800000">
              <a:off x="4523364" y="3873352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120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53971F7-9BE8-4B60-A2BA-F4992CEF8520}"/>
              </a:ext>
            </a:extLst>
          </p:cNvPr>
          <p:cNvGrpSpPr/>
          <p:nvPr/>
        </p:nvGrpSpPr>
        <p:grpSpPr>
          <a:xfrm>
            <a:off x="2257741" y="3769272"/>
            <a:ext cx="3194337" cy="991885"/>
            <a:chOff x="2127643" y="3873352"/>
            <a:chExt cx="3194337" cy="991885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691FF536-8FC9-4F66-955E-147331E5C914}"/>
                </a:ext>
              </a:extLst>
            </p:cNvPr>
            <p:cNvCxnSpPr>
              <a:cxnSpLocks/>
            </p:cNvCxnSpPr>
            <p:nvPr/>
          </p:nvCxnSpPr>
          <p:spPr>
            <a:xfrm rot="19800000" flipV="1">
              <a:off x="2127643" y="4864278"/>
              <a:ext cx="2616928" cy="959"/>
            </a:xfrm>
            <a:prstGeom prst="line">
              <a:avLst/>
            </a:prstGeom>
            <a:ln w="57150">
              <a:solidFill>
                <a:srgbClr val="FBD2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8CAB037-C8CC-43A2-B85B-2335CE378526}"/>
                </a:ext>
              </a:extLst>
            </p:cNvPr>
            <p:cNvSpPr txBox="1"/>
            <p:nvPr/>
          </p:nvSpPr>
          <p:spPr>
            <a:xfrm rot="19800000">
              <a:off x="4499319" y="3873352"/>
              <a:ext cx="822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200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pic>
        <p:nvPicPr>
          <p:cNvPr id="36" name="그래픽 35" descr="시계 방향으로 굽은 줄 화살표 단색으로 채워진">
            <a:extLst>
              <a:ext uri="{FF2B5EF4-FFF2-40B4-BE49-F238E27FC236}">
                <a16:creationId xmlns:a16="http://schemas.microsoft.com/office/drawing/2014/main" id="{3C27F499-B180-41AF-AD64-16DF3E8EBD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18045" flipH="1">
            <a:off x="5114199" y="3045294"/>
            <a:ext cx="1317376" cy="158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639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417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기초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2747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01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714067" y="2003755"/>
            <a:ext cx="276389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2-3.1.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정배열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사례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F87B05-3887-0E33-E452-83D38F6C8418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9F16EA9-87F7-5B2A-3403-66BC1AD67D5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289161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7019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파악 기본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5172528" y="2003755"/>
            <a:ext cx="184698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2-4.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역배열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F87B05-3887-0E33-E452-83D38F6C8418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613ABB-862A-DD41-F6E3-A38B348176F7}"/>
              </a:ext>
            </a:extLst>
          </p:cNvPr>
          <p:cNvSpPr txBox="1"/>
          <p:nvPr/>
        </p:nvSpPr>
        <p:spPr>
          <a:xfrm>
            <a:off x="6070380" y="4646737"/>
            <a:ext cx="44262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각각의 </a:t>
            </a:r>
            <a:r>
              <a:rPr lang="ko-KR" altLang="en-US" sz="16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이평선이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밀집된 상태에서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단기 </a:t>
            </a:r>
            <a:r>
              <a:rPr lang="ko-KR" altLang="en-US" sz="16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우선으로 아래로 하락하기 시작하는 구간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A96FF0C-6589-4A4A-B0BB-7563CB077790}"/>
              </a:ext>
            </a:extLst>
          </p:cNvPr>
          <p:cNvGrpSpPr/>
          <p:nvPr/>
        </p:nvGrpSpPr>
        <p:grpSpPr>
          <a:xfrm>
            <a:off x="2056402" y="3357370"/>
            <a:ext cx="3158332" cy="1012602"/>
            <a:chOff x="2056402" y="3357370"/>
            <a:chExt cx="3158332" cy="1012602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3FEB7948-BD64-D82E-B00A-DA66394EC939}"/>
                </a:ext>
              </a:extLst>
            </p:cNvPr>
            <p:cNvCxnSpPr>
              <a:cxnSpLocks/>
            </p:cNvCxnSpPr>
            <p:nvPr/>
          </p:nvCxnSpPr>
          <p:spPr>
            <a:xfrm rot="1800000" flipV="1">
              <a:off x="2056402" y="3357370"/>
              <a:ext cx="2616928" cy="959"/>
            </a:xfrm>
            <a:prstGeom prst="line">
              <a:avLst/>
            </a:prstGeom>
            <a:ln w="5715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E8123DD-F91C-48C3-087D-A4CED39A95EB}"/>
                </a:ext>
              </a:extLst>
            </p:cNvPr>
            <p:cNvSpPr txBox="1"/>
            <p:nvPr/>
          </p:nvSpPr>
          <p:spPr>
            <a:xfrm rot="1800000">
              <a:off x="4440163" y="4062195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120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88FDAD6-2804-42FF-AAFA-2554F2B2819C}"/>
              </a:ext>
            </a:extLst>
          </p:cNvPr>
          <p:cNvGrpSpPr/>
          <p:nvPr/>
        </p:nvGrpSpPr>
        <p:grpSpPr>
          <a:xfrm>
            <a:off x="1946927" y="3553203"/>
            <a:ext cx="3102995" cy="997773"/>
            <a:chOff x="1946927" y="3553203"/>
            <a:chExt cx="3102995" cy="997773"/>
          </a:xfrm>
        </p:grpSpPr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A5BD71E-0B00-0CCC-B626-9072D0F8A508}"/>
                </a:ext>
              </a:extLst>
            </p:cNvPr>
            <p:cNvCxnSpPr>
              <a:cxnSpLocks/>
            </p:cNvCxnSpPr>
            <p:nvPr/>
          </p:nvCxnSpPr>
          <p:spPr>
            <a:xfrm rot="1800000" flipV="1">
              <a:off x="1946927" y="3553203"/>
              <a:ext cx="2616928" cy="959"/>
            </a:xfrm>
            <a:prstGeom prst="line">
              <a:avLst/>
            </a:prstGeom>
            <a:ln w="571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0E0587B-EC75-94A4-79BE-E3DC0215E1CF}"/>
                </a:ext>
              </a:extLst>
            </p:cNvPr>
            <p:cNvSpPr txBox="1"/>
            <p:nvPr/>
          </p:nvSpPr>
          <p:spPr>
            <a:xfrm rot="1800000">
              <a:off x="4334662" y="4243199"/>
              <a:ext cx="7152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60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223CE77-0ADF-4359-BB77-7097A2560FE9}"/>
              </a:ext>
            </a:extLst>
          </p:cNvPr>
          <p:cNvGrpSpPr/>
          <p:nvPr/>
        </p:nvGrpSpPr>
        <p:grpSpPr>
          <a:xfrm>
            <a:off x="1832072" y="3745924"/>
            <a:ext cx="3095516" cy="995768"/>
            <a:chOff x="1832072" y="3745924"/>
            <a:chExt cx="3095516" cy="995768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7E0D6466-E43B-F07F-2237-E57D84D69B0E}"/>
                </a:ext>
              </a:extLst>
            </p:cNvPr>
            <p:cNvCxnSpPr>
              <a:cxnSpLocks/>
            </p:cNvCxnSpPr>
            <p:nvPr/>
          </p:nvCxnSpPr>
          <p:spPr>
            <a:xfrm rot="1800000" flipV="1">
              <a:off x="1832072" y="3745924"/>
              <a:ext cx="2616928" cy="959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C654C19-1363-09E0-06F5-2914713E76CD}"/>
                </a:ext>
              </a:extLst>
            </p:cNvPr>
            <p:cNvSpPr txBox="1"/>
            <p:nvPr/>
          </p:nvSpPr>
          <p:spPr>
            <a:xfrm rot="1800000">
              <a:off x="4220343" y="4433915"/>
              <a:ext cx="7072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95F970C-A5FA-4BDA-889F-ED997D8BD9C1}"/>
              </a:ext>
            </a:extLst>
          </p:cNvPr>
          <p:cNvGrpSpPr/>
          <p:nvPr/>
        </p:nvGrpSpPr>
        <p:grpSpPr>
          <a:xfrm>
            <a:off x="1719905" y="3940199"/>
            <a:ext cx="3068596" cy="988557"/>
            <a:chOff x="1719905" y="3940199"/>
            <a:chExt cx="3068596" cy="988557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13A314C2-B6CE-BCF5-EF0A-107D12933D65}"/>
                </a:ext>
              </a:extLst>
            </p:cNvPr>
            <p:cNvCxnSpPr>
              <a:cxnSpLocks/>
            </p:cNvCxnSpPr>
            <p:nvPr/>
          </p:nvCxnSpPr>
          <p:spPr>
            <a:xfrm rot="1800000" flipV="1">
              <a:off x="1719905" y="3940199"/>
              <a:ext cx="2616928" cy="959"/>
            </a:xfrm>
            <a:prstGeom prst="line">
              <a:avLst/>
            </a:prstGeom>
            <a:ln w="57150">
              <a:solidFill>
                <a:srgbClr val="2E75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97807E3-9265-1819-0B92-FD765335D2F9}"/>
                </a:ext>
              </a:extLst>
            </p:cNvPr>
            <p:cNvSpPr txBox="1"/>
            <p:nvPr/>
          </p:nvSpPr>
          <p:spPr>
            <a:xfrm rot="1800000">
              <a:off x="4110110" y="4620979"/>
              <a:ext cx="6783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10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5E447897-CB0F-4333-9386-7E6C15858017}"/>
              </a:ext>
            </a:extLst>
          </p:cNvPr>
          <p:cNvGrpSpPr/>
          <p:nvPr/>
        </p:nvGrpSpPr>
        <p:grpSpPr>
          <a:xfrm>
            <a:off x="1607743" y="4134476"/>
            <a:ext cx="3033319" cy="994568"/>
            <a:chOff x="1607743" y="4134476"/>
            <a:chExt cx="3033319" cy="994568"/>
          </a:xfrm>
        </p:grpSpPr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D6A5265E-82EF-80F4-05FF-74DE0F6B661C}"/>
                </a:ext>
              </a:extLst>
            </p:cNvPr>
            <p:cNvCxnSpPr>
              <a:cxnSpLocks/>
            </p:cNvCxnSpPr>
            <p:nvPr/>
          </p:nvCxnSpPr>
          <p:spPr>
            <a:xfrm rot="1800000" flipV="1">
              <a:off x="1607743" y="4134476"/>
              <a:ext cx="2616928" cy="959"/>
            </a:xfrm>
            <a:prstGeom prst="line">
              <a:avLst/>
            </a:prstGeom>
            <a:ln w="57150">
              <a:solidFill>
                <a:srgbClr val="F154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F103BDB-016B-A1A6-4EDA-326F19849E9F}"/>
                </a:ext>
              </a:extLst>
            </p:cNvPr>
            <p:cNvSpPr txBox="1"/>
            <p:nvPr/>
          </p:nvSpPr>
          <p:spPr>
            <a:xfrm rot="1800000">
              <a:off x="4054042" y="4821267"/>
              <a:ext cx="5870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5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6672DD5-00E3-4B69-B094-FD10ABCE875B}"/>
              </a:ext>
            </a:extLst>
          </p:cNvPr>
          <p:cNvGrpSpPr/>
          <p:nvPr/>
        </p:nvGrpSpPr>
        <p:grpSpPr>
          <a:xfrm>
            <a:off x="2197651" y="3175233"/>
            <a:ext cx="3182377" cy="1012602"/>
            <a:chOff x="2197651" y="3175233"/>
            <a:chExt cx="3182377" cy="1012602"/>
          </a:xfrm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67151A6-1A9B-49B0-875E-96AEE3773257}"/>
                </a:ext>
              </a:extLst>
            </p:cNvPr>
            <p:cNvCxnSpPr>
              <a:cxnSpLocks/>
            </p:cNvCxnSpPr>
            <p:nvPr/>
          </p:nvCxnSpPr>
          <p:spPr>
            <a:xfrm rot="1800000" flipV="1">
              <a:off x="2197651" y="3175233"/>
              <a:ext cx="2616928" cy="959"/>
            </a:xfrm>
            <a:prstGeom prst="line">
              <a:avLst/>
            </a:prstGeom>
            <a:ln w="57150">
              <a:solidFill>
                <a:srgbClr val="FBD2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DB69425-6716-4824-9DA3-DE41C05A21BC}"/>
                </a:ext>
              </a:extLst>
            </p:cNvPr>
            <p:cNvSpPr txBox="1"/>
            <p:nvPr/>
          </p:nvSpPr>
          <p:spPr>
            <a:xfrm rot="1800000">
              <a:off x="4557367" y="3880058"/>
              <a:ext cx="822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200</a:t>
              </a:r>
              <a:r>
                <a:rPr lang="ko-KR" altLang="en-US" sz="1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일선</a:t>
              </a:r>
            </a:p>
          </p:txBody>
        </p:sp>
      </p:grpSp>
      <p:pic>
        <p:nvPicPr>
          <p:cNvPr id="43" name="그래픽 42" descr="시계 방향으로 굽은 줄 화살표 단색으로 채워진">
            <a:extLst>
              <a:ext uri="{FF2B5EF4-FFF2-40B4-BE49-F238E27FC236}">
                <a16:creationId xmlns:a16="http://schemas.microsoft.com/office/drawing/2014/main" id="{707AF04F-498B-4990-94DC-73C7CB577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668173">
            <a:off x="4925169" y="3247450"/>
            <a:ext cx="1276753" cy="154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395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6891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2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79D7923-EACF-F66C-3C26-F6EE08634A11}"/>
              </a:ext>
            </a:extLst>
          </p:cNvPr>
          <p:cNvGrpSpPr/>
          <p:nvPr/>
        </p:nvGrpSpPr>
        <p:grpSpPr>
          <a:xfrm>
            <a:off x="199198" y="2276966"/>
            <a:ext cx="6177876" cy="3296136"/>
            <a:chOff x="199198" y="2276966"/>
            <a:chExt cx="6177876" cy="3296136"/>
          </a:xfrm>
        </p:grpSpPr>
        <p:grpSp>
          <p:nvGrpSpPr>
            <p:cNvPr id="4" name="그룹 3"/>
            <p:cNvGrpSpPr/>
            <p:nvPr/>
          </p:nvGrpSpPr>
          <p:grpSpPr>
            <a:xfrm>
              <a:off x="2420221" y="2276966"/>
              <a:ext cx="1593707" cy="3296136"/>
              <a:chOff x="5299147" y="2276966"/>
              <a:chExt cx="1593707" cy="3296136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5622931" y="2276966"/>
                <a:ext cx="90922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800" dirty="0">
                    <a:gradFill>
                      <a:gsLst>
                        <a:gs pos="100000">
                          <a:srgbClr val="1B1F24"/>
                        </a:gs>
                        <a:gs pos="0">
                          <a:srgbClr val="2A2342"/>
                        </a:gs>
                      </a:gsLst>
                      <a:lin ang="5400000" scaled="1"/>
                    </a:gra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VS</a:t>
                </a:r>
                <a:endParaRPr lang="ko-KR" altLang="en-US" sz="48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EB00" panose="02000503000000000000" pitchFamily="2" charset="-127"/>
                  <a:ea typeface="AppleSDGothicNeoEB00" panose="02000503000000000000" pitchFamily="2" charset="-127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5299149" y="3354443"/>
                <a:ext cx="159370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>
                        <a:lumMod val="50000"/>
                      </a:schemeClr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거래 시간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5299148" y="4294496"/>
                <a:ext cx="15937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>
                        <a:lumMod val="50000"/>
                      </a:schemeClr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상한가와 하한가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299147" y="5234548"/>
                <a:ext cx="159370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>
                        <a:lumMod val="50000"/>
                      </a:schemeClr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구매 단위의 차이</a:t>
                </a:r>
              </a:p>
            </p:txBody>
          </p:sp>
        </p:grpSp>
        <p:grpSp>
          <p:nvGrpSpPr>
            <p:cNvPr id="6" name="그룹 5"/>
            <p:cNvGrpSpPr/>
            <p:nvPr/>
          </p:nvGrpSpPr>
          <p:grpSpPr>
            <a:xfrm>
              <a:off x="199198" y="2303145"/>
              <a:ext cx="2004075" cy="3269957"/>
              <a:chOff x="2228023" y="2303145"/>
              <a:chExt cx="2004075" cy="3269957"/>
            </a:xfrm>
          </p:grpSpPr>
          <p:pic>
            <p:nvPicPr>
              <p:cNvPr id="5" name="그림 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47162" y="2303145"/>
                <a:ext cx="667777" cy="667777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2874736" y="3354443"/>
                <a:ext cx="76976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24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시간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959791" y="4294496"/>
                <a:ext cx="5405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없음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228023" y="5234548"/>
                <a:ext cx="200407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소수점 단위 거래 가능</a:t>
                </a:r>
              </a:p>
            </p:txBody>
          </p:sp>
        </p:grpSp>
        <p:grpSp>
          <p:nvGrpSpPr>
            <p:cNvPr id="8" name="그룹 7"/>
            <p:cNvGrpSpPr/>
            <p:nvPr/>
          </p:nvGrpSpPr>
          <p:grpSpPr>
            <a:xfrm>
              <a:off x="4013927" y="2337148"/>
              <a:ext cx="2363147" cy="3235954"/>
              <a:chOff x="7707733" y="2337148"/>
              <a:chExt cx="2363147" cy="3235954"/>
            </a:xfrm>
          </p:grpSpPr>
          <p:pic>
            <p:nvPicPr>
              <p:cNvPr id="7" name="그림 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89418" y="2337148"/>
                <a:ext cx="599770" cy="599770"/>
              </a:xfrm>
              <a:prstGeom prst="rect">
                <a:avLst/>
              </a:prstGeom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7707733" y="3354443"/>
                <a:ext cx="23631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오전 </a:t>
                </a:r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9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 </a:t>
                </a:r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~ 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오후 </a:t>
                </a:r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3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시 </a:t>
                </a:r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30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분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8001983" y="4294496"/>
                <a:ext cx="171553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 최대 </a:t>
                </a:r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30% 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등락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7997176" y="5234548"/>
                <a:ext cx="172515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1</a:t>
                </a:r>
                <a:r>
                  <a:rPr lang="ko-KR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주 단위 거래 가능</a:t>
                </a:r>
              </a:p>
            </p:txBody>
          </p:sp>
        </p:grpSp>
      </p:grpSp>
      <p:sp>
        <p:nvSpPr>
          <p:cNvPr id="26" name="TextBox 25"/>
          <p:cNvSpPr txBox="1"/>
          <p:nvPr/>
        </p:nvSpPr>
        <p:spPr>
          <a:xfrm>
            <a:off x="5471471" y="1243972"/>
            <a:ext cx="1249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결론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194628" y="3289177"/>
            <a:ext cx="4121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당신이 잠든 때를</a:t>
            </a:r>
            <a:endParaRPr lang="en-US" altLang="ko-KR" sz="1600" dirty="0">
              <a:solidFill>
                <a:srgbClr val="E2988E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  <a:p>
            <a:pPr algn="ctr"/>
            <a:r>
              <a: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신경 쓰지 않습니다</a:t>
            </a:r>
            <a:r>
              <a:rPr lang="en-US" altLang="ko-KR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94628" y="4171385"/>
            <a:ext cx="4121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어쩌면 주식보다 더 큰 부를 안겨줄 수도</a:t>
            </a:r>
            <a:r>
              <a:rPr lang="en-US" altLang="ko-KR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뺏어갈 수도 있습니다</a:t>
            </a:r>
            <a:r>
              <a:rPr lang="en-US" altLang="ko-KR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endParaRPr lang="ko-KR" altLang="en-US" sz="1600" dirty="0">
              <a:solidFill>
                <a:srgbClr val="E2988E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819705" y="2449339"/>
            <a:ext cx="2870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2A2324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코인은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194628" y="5234548"/>
            <a:ext cx="41210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당신이 원하는 만큼 세세하게 투자 가능합니다</a:t>
            </a:r>
            <a:r>
              <a:rPr lang="en-US" altLang="ko-KR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endParaRPr lang="ko-KR" altLang="en-US" sz="1600" dirty="0">
              <a:solidFill>
                <a:srgbClr val="E2988E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6893723" y="2255534"/>
            <a:ext cx="0" cy="3630915"/>
          </a:xfrm>
          <a:prstGeom prst="line">
            <a:avLst/>
          </a:prstGeom>
          <a:ln w="34925">
            <a:solidFill>
              <a:srgbClr val="1B1F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656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6" presetClass="entr" presetSubtype="4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5" grpId="0"/>
      <p:bldP spid="27" grpId="0"/>
      <p:bldP spid="28" grpId="0"/>
      <p:bldP spid="29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417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기초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702045" y="2003755"/>
            <a:ext cx="278794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2-4.1.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역배열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사례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F87B05-3887-0E33-E452-83D38F6C8418}"/>
              </a:ext>
            </a:extLst>
          </p:cNvPr>
          <p:cNvSpPr txBox="1"/>
          <p:nvPr/>
        </p:nvSpPr>
        <p:spPr>
          <a:xfrm>
            <a:off x="1462372" y="5806203"/>
            <a:ext cx="92672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이동평균선의 색상 선정은 개인의 자유이며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자신이 사용하는 거래소가 기본 제공하는 색상을 사용하는 것을 권장합니다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07ACDED-B456-35F2-5C58-50CC1662C0B5}"/>
              </a:ext>
            </a:extLst>
          </p:cNvPr>
          <p:cNvCxnSpPr>
            <a:cxnSpLocks/>
          </p:cNvCxnSpPr>
          <p:nvPr/>
        </p:nvCxnSpPr>
        <p:spPr>
          <a:xfrm rot="5400000">
            <a:off x="9700779" y="4175741"/>
            <a:ext cx="2124000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3E65EA12-275D-BE4F-BAF4-64F042591199}"/>
              </a:ext>
            </a:extLst>
          </p:cNvPr>
          <p:cNvCxnSpPr>
            <a:cxnSpLocks/>
          </p:cNvCxnSpPr>
          <p:nvPr/>
        </p:nvCxnSpPr>
        <p:spPr>
          <a:xfrm rot="5400000">
            <a:off x="4441012" y="4175741"/>
            <a:ext cx="2124000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18C1780A-B9D9-4465-5250-2B2CA642E82A}"/>
              </a:ext>
            </a:extLst>
          </p:cNvPr>
          <p:cNvCxnSpPr>
            <a:cxnSpLocks/>
          </p:cNvCxnSpPr>
          <p:nvPr/>
        </p:nvCxnSpPr>
        <p:spPr>
          <a:xfrm>
            <a:off x="5503012" y="5237741"/>
            <a:ext cx="5259767" cy="0"/>
          </a:xfrm>
          <a:prstGeom prst="straightConnector1">
            <a:avLst/>
          </a:prstGeom>
          <a:ln w="19050">
            <a:solidFill>
              <a:srgbClr val="2E75B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F4407CB-2EFE-6EFD-73B2-FFA609032427}"/>
              </a:ext>
            </a:extLst>
          </p:cNvPr>
          <p:cNvSpPr txBox="1"/>
          <p:nvPr/>
        </p:nvSpPr>
        <p:spPr>
          <a:xfrm>
            <a:off x="7820922" y="4877087"/>
            <a:ext cx="1128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정배열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전환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A6A2A26-44BF-4A8A-0A09-939C5A180EC0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056718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249BFF-D04C-27B3-99FB-7BE58E20B51C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518501" y="2003755"/>
            <a:ext cx="315503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2-5.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병목현상의 이해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D4A9702-9315-BBE5-2A09-7F51D4F6A034}"/>
              </a:ext>
            </a:extLst>
          </p:cNvPr>
          <p:cNvSpPr/>
          <p:nvPr/>
        </p:nvSpPr>
        <p:spPr>
          <a:xfrm>
            <a:off x="4314825" y="2804017"/>
            <a:ext cx="3562350" cy="2137064"/>
          </a:xfrm>
          <a:prstGeom prst="roundRect">
            <a:avLst>
              <a:gd name="adj" fmla="val 8199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368300" dist="38100" dir="5400000" sx="104000" sy="104000" algn="t" rotWithShape="0">
              <a:prstClr val="black">
                <a:alpha val="8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E09E2C-D5F2-1A4C-DF18-EEA2EEDFB500}"/>
              </a:ext>
            </a:extLst>
          </p:cNvPr>
          <p:cNvSpPr txBox="1"/>
          <p:nvPr/>
        </p:nvSpPr>
        <p:spPr>
          <a:xfrm>
            <a:off x="3356319" y="5041044"/>
            <a:ext cx="54793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‘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병목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’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이란 말 그대로 물병의 목을 지칭하는 단어로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내부 지름이 좁아 물이 상대적으로 천천히 쏟아지는 것에 비유한 것</a:t>
            </a:r>
          </a:p>
        </p:txBody>
      </p:sp>
    </p:spTree>
    <p:extLst>
      <p:ext uri="{BB962C8B-B14F-4D97-AF65-F5344CB8AC3E}">
        <p14:creationId xmlns:p14="http://schemas.microsoft.com/office/powerpoint/2010/main" val="83273890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108137" y="2003755"/>
            <a:ext cx="397576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2-5.1.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병목현상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=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횡보구간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467F803-63E0-CF81-FB20-51A30007BD73}"/>
              </a:ext>
            </a:extLst>
          </p:cNvPr>
          <p:cNvSpPr/>
          <p:nvPr/>
        </p:nvSpPr>
        <p:spPr>
          <a:xfrm>
            <a:off x="1274708" y="2604157"/>
            <a:ext cx="9642584" cy="3204000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9E7303-6386-A96D-D042-900D584D4E74}"/>
              </a:ext>
            </a:extLst>
          </p:cNvPr>
          <p:cNvSpPr txBox="1"/>
          <p:nvPr/>
        </p:nvSpPr>
        <p:spPr>
          <a:xfrm>
            <a:off x="3228588" y="4980046"/>
            <a:ext cx="61293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횡보 구간 이후에 상승추세나 하락추세로 전환한다</a:t>
            </a:r>
            <a:r>
              <a:rPr lang="en-US" altLang="ko-KR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2CA875-71A3-C659-7677-EDD56063A3B1}"/>
              </a:ext>
            </a:extLst>
          </p:cNvPr>
          <p:cNvSpPr txBox="1"/>
          <p:nvPr/>
        </p:nvSpPr>
        <p:spPr>
          <a:xfrm>
            <a:off x="3228588" y="4468951"/>
            <a:ext cx="61293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병목 현상 </a:t>
            </a:r>
            <a:r>
              <a:rPr lang="en-US" altLang="ko-KR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= </a:t>
            </a:r>
            <a:r>
              <a:rPr lang="ko-KR" altLang="en-US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차트 내 횡보구간</a:t>
            </a:r>
            <a:endParaRPr lang="en-US" altLang="ko-KR" sz="32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274708" y="3520316"/>
            <a:ext cx="9642584" cy="225932"/>
          </a:xfrm>
          <a:prstGeom prst="rect">
            <a:avLst/>
          </a:prstGeom>
          <a:solidFill>
            <a:srgbClr val="F0A724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9E7303-6386-A96D-D042-900D584D4E74}"/>
              </a:ext>
            </a:extLst>
          </p:cNvPr>
          <p:cNvSpPr txBox="1"/>
          <p:nvPr/>
        </p:nvSpPr>
        <p:spPr>
          <a:xfrm>
            <a:off x="0" y="3468998"/>
            <a:ext cx="12787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</a:t>
            </a:r>
            <a:r>
              <a:rPr lang="ko-KR" altLang="en-US" sz="1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범위</a:t>
            </a:r>
            <a:endParaRPr lang="en-US" altLang="ko-KR" sz="1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1748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2DD81196-3A4F-0518-189A-375B628A3E5A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3509422" y="2003755"/>
            <a:ext cx="517321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2-6.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골든 크로스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Golden Cross )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6336353" y="3740710"/>
            <a:ext cx="39374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단기 이동평균선이 중장기 이동평균선을</a:t>
            </a:r>
            <a:endParaRPr lang="en-US" altLang="ko-KR" sz="18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아래에서 위로 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돌파해 올라가는 현상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1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상승장의 전환 신호로 해석된다</a:t>
            </a:r>
            <a:r>
              <a:rPr lang="en-US" altLang="ko-KR" sz="1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2445C0F-D3C0-4F3D-858D-421C1AE2F216}"/>
              </a:ext>
            </a:extLst>
          </p:cNvPr>
          <p:cNvGrpSpPr/>
          <p:nvPr/>
        </p:nvGrpSpPr>
        <p:grpSpPr>
          <a:xfrm>
            <a:off x="1741580" y="3685348"/>
            <a:ext cx="3845414" cy="968309"/>
            <a:chOff x="1798567" y="3589417"/>
            <a:chExt cx="3845414" cy="968309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F124028-A7B5-7C92-6282-A48C0265E23D}"/>
                </a:ext>
              </a:extLst>
            </p:cNvPr>
            <p:cNvGrpSpPr/>
            <p:nvPr/>
          </p:nvGrpSpPr>
          <p:grpSpPr>
            <a:xfrm>
              <a:off x="2066644" y="3801021"/>
              <a:ext cx="3391499" cy="756437"/>
              <a:chOff x="4400250" y="3660375"/>
              <a:chExt cx="3391499" cy="756437"/>
            </a:xfrm>
          </p:grpSpPr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40737602-DF39-9C76-1BA4-1945D090A3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3801824"/>
                <a:ext cx="2616928" cy="959"/>
              </a:xfrm>
              <a:prstGeom prst="line">
                <a:avLst/>
              </a:prstGeom>
              <a:ln w="5715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3B84232-5EEE-DAD9-9B8C-AC74F590D016}"/>
                  </a:ext>
                </a:extLst>
              </p:cNvPr>
              <p:cNvSpPr txBox="1"/>
              <p:nvPr/>
            </p:nvSpPr>
            <p:spPr>
              <a:xfrm>
                <a:off x="7017178" y="3660375"/>
                <a:ext cx="70724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20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BD5AED27-0934-CF82-6479-FD74FB0CFB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4026155"/>
                <a:ext cx="2616928" cy="959"/>
              </a:xfrm>
              <a:prstGeom prst="line">
                <a:avLst/>
              </a:prstGeom>
              <a:ln w="571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8BB29C5-29F6-0305-6736-F3313E8E5B76}"/>
                  </a:ext>
                </a:extLst>
              </p:cNvPr>
              <p:cNvSpPr txBox="1"/>
              <p:nvPr/>
            </p:nvSpPr>
            <p:spPr>
              <a:xfrm>
                <a:off x="7017178" y="3884706"/>
                <a:ext cx="71526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60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7D668449-D4A8-185F-16BD-B747319F6C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4250484"/>
                <a:ext cx="2616928" cy="959"/>
              </a:xfrm>
              <a:prstGeom prst="line">
                <a:avLst/>
              </a:prstGeom>
              <a:ln w="571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8DC404F-4B75-E009-E1CD-04E526E08898}"/>
                  </a:ext>
                </a:extLst>
              </p:cNvPr>
              <p:cNvSpPr txBox="1"/>
              <p:nvPr/>
            </p:nvSpPr>
            <p:spPr>
              <a:xfrm>
                <a:off x="7017178" y="4109035"/>
                <a:ext cx="77457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120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</p:grpSp>
        <p:sp>
          <p:nvSpPr>
            <p:cNvPr id="35" name="화살표: 위쪽 34">
              <a:extLst>
                <a:ext uri="{FF2B5EF4-FFF2-40B4-BE49-F238E27FC236}">
                  <a16:creationId xmlns:a16="http://schemas.microsoft.com/office/drawing/2014/main" id="{2477B81D-5383-B2F3-FC70-EF57D330FDA1}"/>
                </a:ext>
              </a:extLst>
            </p:cNvPr>
            <p:cNvSpPr/>
            <p:nvPr/>
          </p:nvSpPr>
          <p:spPr>
            <a:xfrm rot="2700000">
              <a:off x="3285339" y="2102645"/>
              <a:ext cx="871870" cy="3845414"/>
            </a:xfrm>
            <a:prstGeom prst="upArrow">
              <a:avLst/>
            </a:prstGeom>
            <a:gradFill>
              <a:gsLst>
                <a:gs pos="0">
                  <a:srgbClr val="25A498"/>
                </a:gs>
                <a:gs pos="53000">
                  <a:srgbClr val="2A2342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729218E1-CE75-6B0C-C299-626633F0195E}"/>
                </a:ext>
              </a:extLst>
            </p:cNvPr>
            <p:cNvGrpSpPr/>
            <p:nvPr/>
          </p:nvGrpSpPr>
          <p:grpSpPr>
            <a:xfrm rot="18900000">
              <a:off x="2034935" y="3828478"/>
              <a:ext cx="3298427" cy="532108"/>
              <a:chOff x="4400250" y="3211713"/>
              <a:chExt cx="3298427" cy="532108"/>
            </a:xfrm>
          </p:grpSpPr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AB81AED4-5618-748E-FAF2-8020F04C6C63}"/>
                  </a:ext>
                </a:extLst>
              </p:cNvPr>
              <p:cNvGrpSpPr/>
              <p:nvPr/>
            </p:nvGrpSpPr>
            <p:grpSpPr>
              <a:xfrm>
                <a:off x="4400250" y="3211713"/>
                <a:ext cx="3205551" cy="307777"/>
                <a:chOff x="4400250" y="3211713"/>
                <a:chExt cx="3205551" cy="307777"/>
              </a:xfrm>
            </p:grpSpPr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2254605C-CEFC-0573-534D-C4EE2B901C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400250" y="3353162"/>
                  <a:ext cx="2616928" cy="959"/>
                </a:xfrm>
                <a:prstGeom prst="line">
                  <a:avLst/>
                </a:prstGeom>
                <a:ln w="57150">
                  <a:solidFill>
                    <a:srgbClr val="F1542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8709964B-F1CD-36AD-85D9-5C22B291594E}"/>
                    </a:ext>
                  </a:extLst>
                </p:cNvPr>
                <p:cNvSpPr txBox="1"/>
                <p:nvPr/>
              </p:nvSpPr>
              <p:spPr>
                <a:xfrm>
                  <a:off x="7017178" y="3211713"/>
                  <a:ext cx="58862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5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</a:p>
              </p:txBody>
            </p: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63AE75E3-467F-393E-B450-6A4C3A54E282}"/>
                  </a:ext>
                </a:extLst>
              </p:cNvPr>
              <p:cNvGrpSpPr/>
              <p:nvPr/>
            </p:nvGrpSpPr>
            <p:grpSpPr>
              <a:xfrm>
                <a:off x="4403358" y="3436044"/>
                <a:ext cx="3295319" cy="307777"/>
                <a:chOff x="4403358" y="3436044"/>
                <a:chExt cx="3295319" cy="307777"/>
              </a:xfrm>
            </p:grpSpPr>
            <p:cxnSp>
              <p:nvCxnSpPr>
                <p:cNvPr id="17" name="직선 연결선 16">
                  <a:extLst>
                    <a:ext uri="{FF2B5EF4-FFF2-40B4-BE49-F238E27FC236}">
                      <a16:creationId xmlns:a16="http://schemas.microsoft.com/office/drawing/2014/main" id="{C155D604-B1CC-04F6-F0AE-FB5E9F3F79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403358" y="3577493"/>
                  <a:ext cx="2616928" cy="959"/>
                </a:xfrm>
                <a:prstGeom prst="line">
                  <a:avLst/>
                </a:prstGeom>
                <a:ln w="571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783962D-7146-CD46-AABF-090700D46DE9}"/>
                    </a:ext>
                  </a:extLst>
                </p:cNvPr>
                <p:cNvSpPr txBox="1"/>
                <p:nvPr/>
              </p:nvSpPr>
              <p:spPr>
                <a:xfrm>
                  <a:off x="7020286" y="3436044"/>
                  <a:ext cx="67839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10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AppleSDGothicNeoB00" panose="02000503000000000000" pitchFamily="2" charset="-127"/>
                      <a:ea typeface="AppleSDGothicNeoB00" panose="02000503000000000000" pitchFamily="2" charset="-127"/>
                    </a:rPr>
                    <a:t>일선</a:t>
                  </a:r>
                </a:p>
              </p:txBody>
            </p:sp>
          </p:grpSp>
        </p:grp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EF0828E0-E337-2DF5-605E-60391280D4CC}"/>
                </a:ext>
              </a:extLst>
            </p:cNvPr>
            <p:cNvSpPr/>
            <p:nvPr/>
          </p:nvSpPr>
          <p:spPr>
            <a:xfrm>
              <a:off x="3232638" y="3788222"/>
              <a:ext cx="769504" cy="769504"/>
            </a:xfrm>
            <a:prstGeom prst="ellipse">
              <a:avLst/>
            </a:prstGeom>
            <a:solidFill>
              <a:srgbClr val="F0A724">
                <a:alpha val="23000"/>
              </a:srgbClr>
            </a:solidFill>
            <a:ln w="25400">
              <a:solidFill>
                <a:srgbClr val="FFBA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53816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417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기초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346991" y="2003755"/>
            <a:ext cx="349807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2-6.1.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골든 크로스 사례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467F803-63E0-CF81-FB20-51A30007BD7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509438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EAE6FE2-2AF4-38E1-70C4-0071C688805A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solidFill>
            <a:srgbClr val="2A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305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기초 개념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차트 및 지표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)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3673728" y="2003755"/>
            <a:ext cx="484459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2-7.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데드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크로스 </a:t>
            </a:r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( Dead Cross )</a:t>
            </a:r>
            <a:endParaRPr lang="ko-KR" altLang="en-US" sz="28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6336353" y="3740710"/>
            <a:ext cx="39374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단기 이동평균선이 중장기 이동평균선을</a:t>
            </a:r>
            <a:endParaRPr lang="en-US" altLang="ko-KR" sz="18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위에서 아래로 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돌파해 올라가는 현상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하락장</a:t>
            </a:r>
            <a:r>
              <a:rPr lang="ko-KR" altLang="en-US" sz="18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의 전환 신호로 해석된다</a:t>
            </a:r>
            <a:r>
              <a:rPr lang="en-US" altLang="ko-KR" sz="18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9E4AA2E-FDD1-4BB1-9A08-584C0B9E0C07}"/>
              </a:ext>
            </a:extLst>
          </p:cNvPr>
          <p:cNvGrpSpPr/>
          <p:nvPr/>
        </p:nvGrpSpPr>
        <p:grpSpPr>
          <a:xfrm>
            <a:off x="1977978" y="2279668"/>
            <a:ext cx="3391499" cy="3845414"/>
            <a:chOff x="2066644" y="2390491"/>
            <a:chExt cx="3391499" cy="3845414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F124028-A7B5-7C92-6282-A48C0265E23D}"/>
                </a:ext>
              </a:extLst>
            </p:cNvPr>
            <p:cNvGrpSpPr/>
            <p:nvPr/>
          </p:nvGrpSpPr>
          <p:grpSpPr>
            <a:xfrm>
              <a:off x="2066644" y="3800427"/>
              <a:ext cx="3391499" cy="756437"/>
              <a:chOff x="4400250" y="3660375"/>
              <a:chExt cx="3391499" cy="756437"/>
            </a:xfrm>
          </p:grpSpPr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40737602-DF39-9C76-1BA4-1945D090A3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3801824"/>
                <a:ext cx="2616928" cy="959"/>
              </a:xfrm>
              <a:prstGeom prst="line">
                <a:avLst/>
              </a:prstGeom>
              <a:ln w="5715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3B84232-5EEE-DAD9-9B8C-AC74F590D016}"/>
                  </a:ext>
                </a:extLst>
              </p:cNvPr>
              <p:cNvSpPr txBox="1"/>
              <p:nvPr/>
            </p:nvSpPr>
            <p:spPr>
              <a:xfrm>
                <a:off x="7017178" y="3660375"/>
                <a:ext cx="70724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20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BD5AED27-0934-CF82-6479-FD74FB0CFB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4026155"/>
                <a:ext cx="2616928" cy="959"/>
              </a:xfrm>
              <a:prstGeom prst="line">
                <a:avLst/>
              </a:prstGeom>
              <a:ln w="571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8BB29C5-29F6-0305-6736-F3313E8E5B76}"/>
                  </a:ext>
                </a:extLst>
              </p:cNvPr>
              <p:cNvSpPr txBox="1"/>
              <p:nvPr/>
            </p:nvSpPr>
            <p:spPr>
              <a:xfrm>
                <a:off x="7017178" y="3884706"/>
                <a:ext cx="71526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60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7D668449-D4A8-185F-16BD-B747319F6C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00250" y="4250484"/>
                <a:ext cx="2616928" cy="959"/>
              </a:xfrm>
              <a:prstGeom prst="line">
                <a:avLst/>
              </a:prstGeom>
              <a:ln w="571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8DC404F-4B75-E009-E1CD-04E526E08898}"/>
                  </a:ext>
                </a:extLst>
              </p:cNvPr>
              <p:cNvSpPr txBox="1"/>
              <p:nvPr/>
            </p:nvSpPr>
            <p:spPr>
              <a:xfrm>
                <a:off x="7017178" y="4109035"/>
                <a:ext cx="77457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120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일선</a:t>
                </a:r>
              </a:p>
            </p:txBody>
          </p: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ADDBA225-99E1-A538-9985-1CCE728B87A0}"/>
                </a:ext>
              </a:extLst>
            </p:cNvPr>
            <p:cNvGrpSpPr/>
            <p:nvPr/>
          </p:nvGrpSpPr>
          <p:grpSpPr>
            <a:xfrm rot="5400000">
              <a:off x="1839686" y="3877263"/>
              <a:ext cx="3845414" cy="871870"/>
              <a:chOff x="1815955" y="3363623"/>
              <a:chExt cx="3845414" cy="871870"/>
            </a:xfrm>
          </p:grpSpPr>
          <p:sp>
            <p:nvSpPr>
              <p:cNvPr id="35" name="화살표: 위쪽 34">
                <a:extLst>
                  <a:ext uri="{FF2B5EF4-FFF2-40B4-BE49-F238E27FC236}">
                    <a16:creationId xmlns:a16="http://schemas.microsoft.com/office/drawing/2014/main" id="{2477B81D-5383-B2F3-FC70-EF57D330FDA1}"/>
                  </a:ext>
                </a:extLst>
              </p:cNvPr>
              <p:cNvSpPr/>
              <p:nvPr/>
            </p:nvSpPr>
            <p:spPr>
              <a:xfrm rot="2700000">
                <a:off x="3302727" y="1876851"/>
                <a:ext cx="871870" cy="3845414"/>
              </a:xfrm>
              <a:prstGeom prst="upArrow">
                <a:avLst/>
              </a:prstGeom>
              <a:gradFill>
                <a:gsLst>
                  <a:gs pos="0">
                    <a:srgbClr val="EA514E"/>
                  </a:gs>
                  <a:gs pos="53000">
                    <a:srgbClr val="2A2342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729218E1-CE75-6B0C-C299-626633F0195E}"/>
                  </a:ext>
                </a:extLst>
              </p:cNvPr>
              <p:cNvGrpSpPr/>
              <p:nvPr/>
            </p:nvGrpSpPr>
            <p:grpSpPr>
              <a:xfrm rot="18900000">
                <a:off x="2034935" y="3607082"/>
                <a:ext cx="3298427" cy="532108"/>
                <a:chOff x="4400250" y="3211714"/>
                <a:chExt cx="3298427" cy="532108"/>
              </a:xfrm>
            </p:grpSpPr>
            <p:grpSp>
              <p:nvGrpSpPr>
                <p:cNvPr id="25" name="그룹 24">
                  <a:extLst>
                    <a:ext uri="{FF2B5EF4-FFF2-40B4-BE49-F238E27FC236}">
                      <a16:creationId xmlns:a16="http://schemas.microsoft.com/office/drawing/2014/main" id="{AB81AED4-5618-748E-FAF2-8020F04C6C63}"/>
                    </a:ext>
                  </a:extLst>
                </p:cNvPr>
                <p:cNvGrpSpPr/>
                <p:nvPr/>
              </p:nvGrpSpPr>
              <p:grpSpPr>
                <a:xfrm>
                  <a:off x="4400250" y="3211714"/>
                  <a:ext cx="3205551" cy="307777"/>
                  <a:chOff x="4400250" y="3211714"/>
                  <a:chExt cx="3205551" cy="307777"/>
                </a:xfrm>
              </p:grpSpPr>
              <p:cxnSp>
                <p:nvCxnSpPr>
                  <p:cNvPr id="15" name="직선 연결선 14">
                    <a:extLst>
                      <a:ext uri="{FF2B5EF4-FFF2-40B4-BE49-F238E27FC236}">
                        <a16:creationId xmlns:a16="http://schemas.microsoft.com/office/drawing/2014/main" id="{2254605C-CEFC-0573-534D-C4EE2B901C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400250" y="3353162"/>
                    <a:ext cx="2616928" cy="959"/>
                  </a:xfrm>
                  <a:prstGeom prst="line">
                    <a:avLst/>
                  </a:prstGeom>
                  <a:ln w="57150">
                    <a:solidFill>
                      <a:srgbClr val="F1542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8709964B-F1CD-36AD-85D9-5C22B291594E}"/>
                      </a:ext>
                    </a:extLst>
                  </p:cNvPr>
                  <p:cNvSpPr txBox="1"/>
                  <p:nvPr/>
                </p:nvSpPr>
                <p:spPr>
                  <a:xfrm>
                    <a:off x="7017178" y="3211714"/>
                    <a:ext cx="588623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5</a:t>
                    </a:r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일선</a:t>
                    </a:r>
                  </a:p>
                </p:txBody>
              </p:sp>
            </p:grpSp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63AE75E3-467F-393E-B450-6A4C3A54E282}"/>
                    </a:ext>
                  </a:extLst>
                </p:cNvPr>
                <p:cNvGrpSpPr/>
                <p:nvPr/>
              </p:nvGrpSpPr>
              <p:grpSpPr>
                <a:xfrm>
                  <a:off x="4403358" y="3436045"/>
                  <a:ext cx="3295319" cy="307777"/>
                  <a:chOff x="4403358" y="3436045"/>
                  <a:chExt cx="3295319" cy="307777"/>
                </a:xfrm>
              </p:grpSpPr>
              <p:cxnSp>
                <p:nvCxnSpPr>
                  <p:cNvPr id="17" name="직선 연결선 16">
                    <a:extLst>
                      <a:ext uri="{FF2B5EF4-FFF2-40B4-BE49-F238E27FC236}">
                        <a16:creationId xmlns:a16="http://schemas.microsoft.com/office/drawing/2014/main" id="{C155D604-B1CC-04F6-F0AE-FB5E9F3F79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403358" y="3577493"/>
                    <a:ext cx="2616928" cy="959"/>
                  </a:xfrm>
                  <a:prstGeom prst="line">
                    <a:avLst/>
                  </a:prstGeom>
                  <a:ln w="57150"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6783962D-7146-CD46-AABF-090700D46DE9}"/>
                      </a:ext>
                    </a:extLst>
                  </p:cNvPr>
                  <p:cNvSpPr txBox="1"/>
                  <p:nvPr/>
                </p:nvSpPr>
                <p:spPr>
                  <a:xfrm>
                    <a:off x="7020286" y="3436045"/>
                    <a:ext cx="678391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10</a:t>
                    </a:r>
                    <a:r>
                      <a:rPr lang="ko-KR" altLang="en-US" sz="1400" dirty="0">
                        <a:solidFill>
                          <a:schemeClr val="bg1"/>
                        </a:solidFill>
                        <a:latin typeface="AppleSDGothicNeoB00" panose="02000503000000000000" pitchFamily="2" charset="-127"/>
                        <a:ea typeface="AppleSDGothicNeoB00" panose="02000503000000000000" pitchFamily="2" charset="-127"/>
                      </a:rPr>
                      <a:t>일선</a:t>
                    </a:r>
                  </a:p>
                </p:txBody>
              </p:sp>
            </p:grpSp>
          </p:grpSp>
        </p:grp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EF0828E0-E337-2DF5-605E-60391280D4CC}"/>
                </a:ext>
              </a:extLst>
            </p:cNvPr>
            <p:cNvSpPr/>
            <p:nvPr/>
          </p:nvSpPr>
          <p:spPr>
            <a:xfrm>
              <a:off x="3232638" y="3797055"/>
              <a:ext cx="769504" cy="769504"/>
            </a:xfrm>
            <a:prstGeom prst="ellipse">
              <a:avLst/>
            </a:prstGeom>
            <a:solidFill>
              <a:srgbClr val="F0A724">
                <a:alpha val="23000"/>
              </a:srgbClr>
            </a:solidFill>
            <a:ln w="25400">
              <a:solidFill>
                <a:srgbClr val="F0A7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5214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417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기초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357411" y="2003755"/>
            <a:ext cx="347723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2-7.1.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데드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크로스 사례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467F803-63E0-CF81-FB20-51A30007BD7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069492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417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기초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58778" y="2003755"/>
            <a:ext cx="287450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2-8.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이평선의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지지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467F803-63E0-CF81-FB20-51A30007BD7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56A75-1362-FF7A-CAE4-DD8406008357}"/>
              </a:ext>
            </a:extLst>
          </p:cNvPr>
          <p:cNvSpPr txBox="1"/>
          <p:nvPr/>
        </p:nvSpPr>
        <p:spPr>
          <a:xfrm>
            <a:off x="2301681" y="3091463"/>
            <a:ext cx="3937460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캔들이 </a:t>
            </a:r>
            <a:r>
              <a:rPr lang="ko-KR" altLang="en-US" sz="18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</a:t>
            </a:r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위에 위치할 때</a:t>
            </a:r>
            <a:endParaRPr lang="en-US" altLang="ko-KR" sz="18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800" dirty="0" err="1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이평선이</a:t>
            </a:r>
            <a:r>
              <a:rPr lang="ko-KR" altLang="en-US" sz="2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곧 지지선이 된다</a:t>
            </a:r>
            <a:r>
              <a:rPr lang="en-US" altLang="ko-KR" sz="2800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2800" dirty="0">
              <a:solidFill>
                <a:srgbClr val="25A49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5687FB-8DA9-7C94-4486-65C41BDD6EE2}"/>
              </a:ext>
            </a:extLst>
          </p:cNvPr>
          <p:cNvSpPr txBox="1"/>
          <p:nvPr/>
        </p:nvSpPr>
        <p:spPr>
          <a:xfrm>
            <a:off x="1927751" y="3776385"/>
            <a:ext cx="46853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상승 추세가 강할 수록 단기 </a:t>
            </a:r>
            <a:r>
              <a:rPr lang="ko-KR" altLang="en-US" sz="1400" dirty="0" err="1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이평선의</a:t>
            </a: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지지를 받는다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9197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X-Trader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417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기초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02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645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주요 지표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61985" y="2003755"/>
            <a:ext cx="286809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2-9.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이평선의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저항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467F803-63E0-CF81-FB20-51A30007BD7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56A75-1362-FF7A-CAE4-DD8406008357}"/>
              </a:ext>
            </a:extLst>
          </p:cNvPr>
          <p:cNvSpPr txBox="1"/>
          <p:nvPr/>
        </p:nvSpPr>
        <p:spPr>
          <a:xfrm>
            <a:off x="6881334" y="2747990"/>
            <a:ext cx="3937460" cy="1015663"/>
          </a:xfrm>
          <a:prstGeom prst="rect">
            <a:avLst/>
          </a:prstGeom>
          <a:solidFill>
            <a:srgbClr val="161824">
              <a:alpha val="7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캔들이 </a:t>
            </a:r>
            <a:r>
              <a:rPr lang="ko-KR" altLang="en-US" sz="18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</a:t>
            </a:r>
            <a:r>
              <a:rPr lang="ko-KR" altLang="en-US" sz="1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밑에 위치할 때</a:t>
            </a:r>
            <a:endParaRPr lang="en-US" altLang="ko-KR" sz="18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2800" dirty="0" err="1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이평선이</a:t>
            </a:r>
            <a:r>
              <a:rPr lang="ko-KR" altLang="en-US" sz="28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곧 저항선이 된다</a:t>
            </a:r>
            <a:r>
              <a:rPr lang="en-US" altLang="ko-KR" sz="2800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/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하락 추세가 강할 수록 단기 </a:t>
            </a:r>
            <a:r>
              <a:rPr lang="ko-KR" altLang="en-US" sz="1400" dirty="0" err="1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이평선의</a:t>
            </a: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저항을 받는다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8954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1B1F24"/>
            </a:gs>
            <a:gs pos="0">
              <a:srgbClr val="2A234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3414713" y="4614863"/>
            <a:ext cx="5257800" cy="857250"/>
            <a:chOff x="3414713" y="4421981"/>
            <a:chExt cx="5257800" cy="857250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3414713" y="4421981"/>
              <a:ext cx="5257800" cy="85725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539328" y="4624087"/>
              <a:ext cx="31133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03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 </a:t>
              </a:r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 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ko-KR" altLang="en-US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트레이딩 마인드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CD87DE0A-552D-71CE-FDED-B38D1A52D2D4}"/>
              </a:ext>
            </a:extLst>
          </p:cNvPr>
          <p:cNvGrpSpPr/>
          <p:nvPr/>
        </p:nvGrpSpPr>
        <p:grpSpPr>
          <a:xfrm>
            <a:off x="2687054" y="1775097"/>
            <a:ext cx="6817892" cy="2446326"/>
            <a:chOff x="2687054" y="1775097"/>
            <a:chExt cx="6817892" cy="2446326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A097FBEA-9ACE-34AE-5D07-70FBCC1C1441}"/>
                </a:ext>
              </a:extLst>
            </p:cNvPr>
            <p:cNvGrpSpPr/>
            <p:nvPr/>
          </p:nvGrpSpPr>
          <p:grpSpPr>
            <a:xfrm>
              <a:off x="2687054" y="1775097"/>
              <a:ext cx="6817892" cy="1797191"/>
              <a:chOff x="2687054" y="2032275"/>
              <a:chExt cx="6817892" cy="1797191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2C708A7-549F-ADFE-F0E2-4C0066A91C58}"/>
                  </a:ext>
                </a:extLst>
              </p:cNvPr>
              <p:cNvSpPr txBox="1"/>
              <p:nvPr/>
            </p:nvSpPr>
            <p:spPr>
              <a:xfrm>
                <a:off x="4199487" y="2032275"/>
                <a:ext cx="37930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chemeClr val="bg1"/>
                    </a:solidFill>
                    <a:latin typeface="Sequel Sans Semi Bold Body" panose="020B0603050000020004" pitchFamily="34" charset="0"/>
                  </a:rPr>
                  <a:t>Actual investment with</a:t>
                </a:r>
                <a:endParaRPr lang="ko-KR" altLang="en-US" sz="2400" dirty="0">
                  <a:solidFill>
                    <a:schemeClr val="bg1"/>
                  </a:solidFill>
                  <a:latin typeface="Sequel Sans Semi Bold Body" panose="020B06030500000200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ACEADC1-866A-48B2-DC7B-9C4E6772324D}"/>
                  </a:ext>
                </a:extLst>
              </p:cNvPr>
              <p:cNvSpPr txBox="1"/>
              <p:nvPr/>
            </p:nvSpPr>
            <p:spPr>
              <a:xfrm>
                <a:off x="2687054" y="2259806"/>
                <a:ext cx="6817892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600" dirty="0">
                    <a:solidFill>
                      <a:schemeClr val="bg1"/>
                    </a:solidFill>
                    <a:latin typeface="Sequel Sans Black Body" panose="020B0703050000020004" pitchFamily="34" charset="0"/>
                  </a:rPr>
                  <a:t>Neuti Soft</a:t>
                </a:r>
                <a:endParaRPr lang="ko-KR" altLang="en-US" sz="9600" dirty="0">
                  <a:solidFill>
                    <a:schemeClr val="bg1"/>
                  </a:solidFill>
                  <a:latin typeface="Sequel Sans Black Body" panose="020B07030500000200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C3C0455-C600-472F-0E72-C0BFBFC0A38D}"/>
                </a:ext>
              </a:extLst>
            </p:cNvPr>
            <p:cNvSpPr txBox="1"/>
            <p:nvPr/>
          </p:nvSpPr>
          <p:spPr>
            <a:xfrm>
              <a:off x="3799540" y="3636648"/>
              <a:ext cx="459292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Neuti Soft </a:t>
              </a:r>
              <a:r>
                <a:rPr lang="ko-KR" altLang="en-US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실전 투자 교육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961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5352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3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329864" y="2276966"/>
            <a:ext cx="553228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하이 리스크</a:t>
            </a:r>
            <a:r>
              <a:rPr lang="en-US" altLang="ko-KR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-</a:t>
            </a:r>
            <a:r>
              <a: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하이 리턴</a:t>
            </a:r>
          </a:p>
          <a:p>
            <a:pPr algn="ctr"/>
            <a:r>
              <a:rPr lang="ko-KR" altLang="en-US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하지만</a:t>
            </a:r>
            <a:r>
              <a:rPr lang="en-US" altLang="ko-KR" sz="4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,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EBE99-86F3-5F44-AC13-D7099DF95C1E}"/>
              </a:ext>
            </a:extLst>
          </p:cNvPr>
          <p:cNvSpPr txBox="1"/>
          <p:nvPr/>
        </p:nvSpPr>
        <p:spPr>
          <a:xfrm>
            <a:off x="2689965" y="3800296"/>
            <a:ext cx="65453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u="sng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무엇보다도 쉬운 접근성</a:t>
            </a:r>
          </a:p>
        </p:txBody>
      </p:sp>
    </p:spTree>
    <p:extLst>
      <p:ext uri="{BB962C8B-B14F-4D97-AF65-F5344CB8AC3E}">
        <p14:creationId xmlns:p14="http://schemas.microsoft.com/office/powerpoint/2010/main" val="362853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E5B1C43-1C6F-39E5-8A96-8681B9DC3B00}"/>
              </a:ext>
            </a:extLst>
          </p:cNvPr>
          <p:cNvSpPr/>
          <p:nvPr/>
        </p:nvSpPr>
        <p:spPr>
          <a:xfrm>
            <a:off x="0" y="1"/>
            <a:ext cx="3551722" cy="6858000"/>
          </a:xfrm>
          <a:prstGeom prst="rect">
            <a:avLst/>
          </a:prstGeom>
          <a:gradFill>
            <a:gsLst>
              <a:gs pos="100000">
                <a:srgbClr val="1B1F24"/>
              </a:gs>
              <a:gs pos="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5F2B45D-22F5-1C80-9E9A-4061BD1999B9}"/>
              </a:ext>
            </a:extLst>
          </p:cNvPr>
          <p:cNvSpPr/>
          <p:nvPr/>
        </p:nvSpPr>
        <p:spPr>
          <a:xfrm>
            <a:off x="3551722" y="0"/>
            <a:ext cx="864027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34B822-9A82-7C35-B8A3-C1F62305E1FA}"/>
              </a:ext>
            </a:extLst>
          </p:cNvPr>
          <p:cNvSpPr txBox="1"/>
          <p:nvPr/>
        </p:nvSpPr>
        <p:spPr>
          <a:xfrm>
            <a:off x="274608" y="572972"/>
            <a:ext cx="1249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목차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A46052-3CB9-CAA0-A2BA-DFED55003FBF}"/>
              </a:ext>
            </a:extLst>
          </p:cNvPr>
          <p:cNvSpPr txBox="1"/>
          <p:nvPr/>
        </p:nvSpPr>
        <p:spPr>
          <a:xfrm>
            <a:off x="274608" y="1520905"/>
            <a:ext cx="3113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03</a:t>
            </a:r>
            <a:r>
              <a:rPr lang="ko-KR" altLang="en-US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트레이딩 마인드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98CE892-542B-89D0-426D-C8C2A814462F}"/>
              </a:ext>
            </a:extLst>
          </p:cNvPr>
          <p:cNvGrpSpPr/>
          <p:nvPr/>
        </p:nvGrpSpPr>
        <p:grpSpPr>
          <a:xfrm>
            <a:off x="355652" y="2099505"/>
            <a:ext cx="2149309" cy="3108305"/>
            <a:chOff x="176544" y="1682357"/>
            <a:chExt cx="2149309" cy="3108305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78481F0A-4B60-C520-3BE5-97BB03CC9326}"/>
                </a:ext>
              </a:extLst>
            </p:cNvPr>
            <p:cNvGrpSpPr/>
            <p:nvPr/>
          </p:nvGrpSpPr>
          <p:grpSpPr>
            <a:xfrm>
              <a:off x="176544" y="1682357"/>
              <a:ext cx="2149309" cy="1530939"/>
              <a:chOff x="176544" y="1682357"/>
              <a:chExt cx="2149309" cy="1530939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8EA4175-5BAD-D6A4-CAAE-7738DCB32251}"/>
                  </a:ext>
                </a:extLst>
              </p:cNvPr>
              <p:cNvSpPr txBox="1"/>
              <p:nvPr/>
            </p:nvSpPr>
            <p:spPr>
              <a:xfrm>
                <a:off x="176544" y="1682357"/>
                <a:ext cx="112883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투자 원칙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694071-F444-B140-E3B2-9946C0190F6F}"/>
                  </a:ext>
                </a:extLst>
              </p:cNvPr>
              <p:cNvSpPr txBox="1"/>
              <p:nvPr/>
            </p:nvSpPr>
            <p:spPr>
              <a:xfrm>
                <a:off x="488491" y="2043745"/>
                <a:ext cx="1837362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- 1.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투자에 대한 이해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2.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투자 계획법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- 3.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선택 및 집중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- 4.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매매일지의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중요성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5. </a:t>
                </a:r>
                <a:r>
                  <a:rPr lang="ko-KR" altLang="en-US" sz="1400" dirty="0" err="1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손절의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 중요성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8F0CFDA4-14E4-5FFA-3780-1FA6C0AD0FBA}"/>
                </a:ext>
              </a:extLst>
            </p:cNvPr>
            <p:cNvGrpSpPr/>
            <p:nvPr/>
          </p:nvGrpSpPr>
          <p:grpSpPr>
            <a:xfrm>
              <a:off x="176544" y="3259723"/>
              <a:ext cx="1661997" cy="1530939"/>
              <a:chOff x="176544" y="3259723"/>
              <a:chExt cx="1661997" cy="1530939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C60AEB6-CD12-2973-483C-B547E965D16F}"/>
                  </a:ext>
                </a:extLst>
              </p:cNvPr>
              <p:cNvSpPr txBox="1"/>
              <p:nvPr/>
            </p:nvSpPr>
            <p:spPr>
              <a:xfrm>
                <a:off x="176544" y="3259723"/>
                <a:ext cx="130676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자가 </a:t>
                </a:r>
                <a:r>
                  <a:rPr lang="ko-KR" altLang="en-US" sz="1600" dirty="0" err="1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제어법</a:t>
                </a:r>
                <a:endParaRPr lang="ko-KR" altLang="en-US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DA7C195-F451-0D66-9751-A047BD6D17CF}"/>
                  </a:ext>
                </a:extLst>
              </p:cNvPr>
              <p:cNvSpPr txBox="1"/>
              <p:nvPr/>
            </p:nvSpPr>
            <p:spPr>
              <a:xfrm>
                <a:off x="488491" y="3621111"/>
                <a:ext cx="1350050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- 1.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기대 수익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2.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투자 기간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3.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투자 비율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4.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투자 대상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5. </a:t>
                </a:r>
                <a:r>
                  <a:rPr lang="ko-KR" altLang="en-US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위험률 고려</a:t>
                </a:r>
                <a:endParaRPr lang="en-US" altLang="ko-KR" sz="1400" dirty="0">
                  <a:solidFill>
                    <a:schemeClr val="bg1">
                      <a:lumMod val="7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F6D5508-0D79-2D42-899D-6711E13866E3}"/>
              </a:ext>
            </a:extLst>
          </p:cNvPr>
          <p:cNvSpPr txBox="1"/>
          <p:nvPr/>
        </p:nvSpPr>
        <p:spPr>
          <a:xfrm>
            <a:off x="5213137" y="3167390"/>
            <a:ext cx="531748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올바른 투자원칙을 이해</a:t>
            </a:r>
            <a:r>
              <a:rPr lang="en-US" altLang="ko-KR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, </a:t>
            </a:r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실행하며</a:t>
            </a:r>
            <a:endParaRPr lang="en-US" altLang="ko-KR" sz="28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  <a:p>
            <a:pPr algn="ctr"/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투기를 예방하는 제어법을 체득한다</a:t>
            </a:r>
            <a:r>
              <a:rPr lang="en-US" altLang="ko-KR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endParaRPr lang="ko-KR" altLang="en-US" sz="28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5A90B9-B1B5-A130-2DAA-0910FCA707B9}"/>
              </a:ext>
            </a:extLst>
          </p:cNvPr>
          <p:cNvSpPr txBox="1"/>
          <p:nvPr/>
        </p:nvSpPr>
        <p:spPr>
          <a:xfrm>
            <a:off x="6699106" y="2644169"/>
            <a:ext cx="2345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Lecture Goals</a:t>
            </a:r>
            <a:endParaRPr lang="ko-KR" altLang="en-US" sz="2800" dirty="0">
              <a:solidFill>
                <a:schemeClr val="bg1">
                  <a:lumMod val="7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340AEC-4F1A-0BEA-F1C2-53D0518BD722}"/>
              </a:ext>
            </a:extLst>
          </p:cNvPr>
          <p:cNvSpPr txBox="1"/>
          <p:nvPr/>
        </p:nvSpPr>
        <p:spPr>
          <a:xfrm>
            <a:off x="5259608" y="4447073"/>
            <a:ext cx="5224507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1.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현물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/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선물 종목들의 차트를 파악 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2.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을 통해 투자 종목을 선정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진입 시기를 정한다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3.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진입한다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4.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그 뒤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에 따라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수익을 낸다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*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위 과정은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올바른 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투자원칙</a:t>
            </a:r>
            <a:r>
              <a:rPr lang="en-US" altLang="ko-KR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, 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자가 </a:t>
            </a:r>
            <a:r>
              <a:rPr lang="ko-KR" altLang="en-US" sz="1600" dirty="0" err="1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제어법</a:t>
            </a:r>
            <a:r>
              <a:rPr lang="en-US" altLang="ko-KR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없이는 투기가 된다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46883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02670" y="2003755"/>
            <a:ext cx="298671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3-0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계획의 중요성</a:t>
            </a:r>
          </a:p>
        </p:txBody>
      </p:sp>
      <p:sp>
        <p:nvSpPr>
          <p:cNvPr id="30" name="사각형: 둥근 모서리 14">
            <a:extLst>
              <a:ext uri="{FF2B5EF4-FFF2-40B4-BE49-F238E27FC236}">
                <a16:creationId xmlns:a16="http://schemas.microsoft.com/office/drawing/2014/main" id="{61FAF9C2-6966-DF0E-E1D4-13E298677FA7}"/>
              </a:ext>
            </a:extLst>
          </p:cNvPr>
          <p:cNvSpPr/>
          <p:nvPr/>
        </p:nvSpPr>
        <p:spPr>
          <a:xfrm>
            <a:off x="1604489" y="2930840"/>
            <a:ext cx="2319614" cy="1665626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20700" dist="38100" dir="5400000" algn="t" rotWithShape="0">
              <a:prstClr val="black">
                <a:alpha val="7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5017811" y="3111552"/>
            <a:ext cx="4678977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유의 깊게 보던 코인이 변동 시그널을 보낼 때</a:t>
            </a:r>
            <a:endParaRPr lang="en-US" altLang="ko-KR" sz="18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진입한 코인이</a:t>
            </a:r>
            <a:r>
              <a:rPr lang="ko-KR" altLang="en-US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크게 치솟을 때</a:t>
            </a:r>
            <a:r>
              <a:rPr lang="en-US" altLang="ko-KR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크게 떨어질 때</a:t>
            </a:r>
            <a:r>
              <a:rPr lang="en-US" altLang="ko-KR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규제 뉴스를 속보로 접했을 때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127088" y="4572144"/>
            <a:ext cx="64604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당신이 예기치 못한 순간에 찾아온다면</a:t>
            </a:r>
            <a:r>
              <a:rPr lang="en-US" altLang="ko-KR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?</a:t>
            </a:r>
            <a:endParaRPr lang="ko-KR" altLang="en-US" sz="32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15918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02670" y="2003755"/>
            <a:ext cx="298671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3-0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계획의 중요성</a:t>
            </a:r>
          </a:p>
        </p:txBody>
      </p:sp>
      <p:sp>
        <p:nvSpPr>
          <p:cNvPr id="30" name="사각형: 둥근 모서리 14">
            <a:extLst>
              <a:ext uri="{FF2B5EF4-FFF2-40B4-BE49-F238E27FC236}">
                <a16:creationId xmlns:a16="http://schemas.microsoft.com/office/drawing/2014/main" id="{61FAF9C2-6966-DF0E-E1D4-13E298677FA7}"/>
              </a:ext>
            </a:extLst>
          </p:cNvPr>
          <p:cNvSpPr/>
          <p:nvPr/>
        </p:nvSpPr>
        <p:spPr>
          <a:xfrm>
            <a:off x="1604489" y="2930840"/>
            <a:ext cx="2319614" cy="1665626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33400" dist="38100" dir="5400000" sx="106000" sy="106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5017811" y="3111552"/>
            <a:ext cx="4678977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 전 관심 종목을 찾는 단계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 후 추세를 지켜보는 단계</a:t>
            </a:r>
            <a:endParaRPr lang="en-US" altLang="ko-KR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marL="342900" indent="-342900" algn="ctr">
              <a:lnSpc>
                <a:spcPct val="150000"/>
              </a:lnSpc>
              <a:buFontTx/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거래소 전반에 대한 영향을 포착했을 때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462925" y="4572144"/>
            <a:ext cx="57887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모든 경우의 수에 대한 계획이 필요</a:t>
            </a:r>
          </a:p>
        </p:txBody>
      </p:sp>
    </p:spTree>
    <p:extLst>
      <p:ext uri="{BB962C8B-B14F-4D97-AF65-F5344CB8AC3E}">
        <p14:creationId xmlns:p14="http://schemas.microsoft.com/office/powerpoint/2010/main" val="381229358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02670" y="2003755"/>
            <a:ext cx="298671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3-0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계획의 중요성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2261360" y="2945703"/>
            <a:ext cx="7612983" cy="2054301"/>
            <a:chOff x="2261360" y="3225044"/>
            <a:chExt cx="7612983" cy="2054301"/>
          </a:xfrm>
        </p:grpSpPr>
        <p:sp>
          <p:nvSpPr>
            <p:cNvPr id="31" name="TextBox 30"/>
            <p:cNvSpPr txBox="1"/>
            <p:nvPr/>
          </p:nvSpPr>
          <p:spPr>
            <a:xfrm>
              <a:off x="4218721" y="3225044"/>
              <a:ext cx="375455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계획 </a:t>
              </a:r>
              <a:r>
                <a:rPr lang="en-US" altLang="ko-KR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: </a:t>
              </a:r>
              <a:r>
                <a:rPr lang="ko-KR" alt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아직 일어나지 않은 일</a:t>
              </a:r>
              <a:r>
                <a:rPr lang="en-US" altLang="ko-KR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</a:p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미래에 대한</a:t>
              </a:r>
              <a:r>
                <a:rPr lang="en-US" altLang="ko-KR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ko-KR" altLang="en-US" sz="24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시간 투자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61360" y="4202127"/>
              <a:ext cx="7612983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당신이 계획없이 투자를 한다는 것은</a:t>
              </a:r>
              <a:r>
                <a:rPr lang="en-US" altLang="ko-KR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</a:t>
              </a:r>
            </a:p>
            <a:p>
              <a:pPr algn="ctr"/>
              <a:r>
                <a:rPr lang="en-US" altLang="ko-KR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24</a:t>
              </a:r>
              <a:r>
                <a:rPr lang="ko-KR" altLang="en-US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시간 차트를 보고 행동해도 </a:t>
              </a:r>
              <a:r>
                <a:rPr lang="en-US" altLang="ko-KR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‘</a:t>
              </a:r>
              <a:r>
                <a:rPr lang="ko-KR" altLang="en-US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투기</a:t>
              </a:r>
              <a:r>
                <a:rPr lang="en-US" altLang="ko-KR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’</a:t>
              </a:r>
              <a:r>
                <a:rPr lang="ko-KR" altLang="en-US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가 됩니다</a:t>
              </a:r>
              <a:r>
                <a:rPr lang="en-US" altLang="ko-KR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76807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807855" y="2003755"/>
            <a:ext cx="257634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3-1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선택과 집중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530487" y="2482655"/>
            <a:ext cx="9131026" cy="2933372"/>
            <a:chOff x="1530487" y="2482655"/>
            <a:chExt cx="9131026" cy="293337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ABE07C0-64FE-8400-E708-80915AD01A9C}"/>
                </a:ext>
              </a:extLst>
            </p:cNvPr>
            <p:cNvSpPr txBox="1"/>
            <p:nvPr/>
          </p:nvSpPr>
          <p:spPr>
            <a:xfrm>
              <a:off x="3756512" y="3079873"/>
              <a:ext cx="4678977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 algn="ctr">
                <a:lnSpc>
                  <a:spcPct val="150000"/>
                </a:lnSpc>
                <a:buAutoNum type="arabicPeriod"/>
              </a:pP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거래소 별 차이점</a:t>
              </a:r>
              <a:endPara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marL="342900" indent="-342900" algn="ctr">
                <a:lnSpc>
                  <a:spcPct val="150000"/>
                </a:lnSpc>
                <a:buAutoNum type="arabicPeriod"/>
              </a:pP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메이저 코인</a:t>
              </a:r>
              <a:r>
                <a:rPr lang="en-US" altLang="ko-KR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알트</a:t>
              </a: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ko-KR" altLang="en-US" dirty="0" err="1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코인간</a:t>
              </a: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차이점</a:t>
              </a:r>
              <a:endParaRPr lang="en-US" altLang="ko-KR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marL="342900" indent="-342900" algn="ctr">
                <a:lnSpc>
                  <a:spcPct val="150000"/>
                </a:lnSpc>
                <a:buFontTx/>
                <a:buAutoNum type="arabicPeriod"/>
              </a:pP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투자 기법에 대한 숙련도</a:t>
              </a:r>
              <a:endPara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marL="342900" indent="-342900" algn="ctr">
                <a:lnSpc>
                  <a:spcPct val="150000"/>
                </a:lnSpc>
                <a:buFontTx/>
                <a:buAutoNum type="arabicPeriod"/>
              </a:pP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올바른 투자 원칙의 성립</a:t>
              </a:r>
              <a:endPara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530487" y="4831252"/>
              <a:ext cx="913102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이 모든 것을 갖춰도</a:t>
              </a:r>
              <a:r>
                <a:rPr lang="en-US" altLang="ko-KR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수익을 </a:t>
              </a:r>
              <a:r>
                <a:rPr lang="en-US" altLang="ko-KR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100% </a:t>
              </a:r>
              <a:r>
                <a:rPr lang="ko-KR" altLang="en-US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보장할 수 없습니다</a:t>
              </a:r>
              <a:r>
                <a:rPr lang="en-US" altLang="ko-KR" sz="3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</a:t>
              </a:r>
              <a:endParaRPr lang="ko-KR" altLang="en-US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ABE07C0-64FE-8400-E708-80915AD01A9C}"/>
                </a:ext>
              </a:extLst>
            </p:cNvPr>
            <p:cNvSpPr txBox="1"/>
            <p:nvPr/>
          </p:nvSpPr>
          <p:spPr>
            <a:xfrm>
              <a:off x="3756511" y="2482655"/>
              <a:ext cx="4678977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기본적인 필요 투자 지식</a:t>
              </a:r>
              <a:endParaRPr lang="en-US" altLang="ko-KR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989612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807855" y="2003755"/>
            <a:ext cx="257634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3-1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선택과 집중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456783" y="2837294"/>
            <a:ext cx="9111790" cy="1852718"/>
            <a:chOff x="1456783" y="2686495"/>
            <a:chExt cx="9111790" cy="1852718"/>
          </a:xfrm>
        </p:grpSpPr>
        <p:grpSp>
          <p:nvGrpSpPr>
            <p:cNvPr id="6" name="그룹 5"/>
            <p:cNvGrpSpPr/>
            <p:nvPr/>
          </p:nvGrpSpPr>
          <p:grpSpPr>
            <a:xfrm>
              <a:off x="2594898" y="2686495"/>
              <a:ext cx="7002238" cy="778914"/>
              <a:chOff x="2594898" y="2736503"/>
              <a:chExt cx="7002238" cy="778914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3406007" y="2736503"/>
                <a:ext cx="537999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투자 경우의 수 </a:t>
                </a:r>
                <a:r>
                  <a:rPr lang="en-US" altLang="ko-KR" sz="2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: </a:t>
                </a:r>
                <a:r>
                  <a:rPr lang="ko-KR" altLang="en-US" sz="2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투자 기법 </a:t>
                </a:r>
                <a:r>
                  <a:rPr lang="en-US" altLang="ko-KR" sz="2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X </a:t>
                </a:r>
                <a:r>
                  <a:rPr lang="ko-KR" altLang="en-US" sz="2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거래소 </a:t>
                </a:r>
                <a:r>
                  <a:rPr lang="en-US" altLang="ko-KR" sz="2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X </a:t>
                </a:r>
                <a:r>
                  <a:rPr lang="ko-KR" altLang="en-US" sz="2400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종목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2594898" y="3176863"/>
                <a:ext cx="70022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주요 투자기법 </a:t>
                </a:r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3</a:t>
                </a:r>
                <a:r>
                  <a:rPr lang="ko-KR" altLang="en-US" sz="1600" dirty="0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개 </a:t>
                </a:r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X </a:t>
                </a:r>
                <a:r>
                  <a:rPr lang="ko-KR" altLang="en-US" sz="1600" dirty="0" err="1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바이낸스</a:t>
                </a:r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, </a:t>
                </a:r>
                <a:r>
                  <a:rPr lang="ko-KR" altLang="en-US" sz="1600" dirty="0" err="1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빗썸</a:t>
                </a:r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, </a:t>
                </a:r>
                <a:r>
                  <a:rPr lang="ko-KR" altLang="en-US" sz="1600" dirty="0" err="1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업비트</a:t>
                </a:r>
                <a:r>
                  <a:rPr lang="ko-KR" altLang="en-US" sz="1600" dirty="0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 </a:t>
                </a:r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X </a:t>
                </a:r>
                <a:r>
                  <a:rPr lang="ko-KR" altLang="en-US" sz="1600" dirty="0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코인 약 </a:t>
                </a:r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200</a:t>
                </a:r>
                <a:r>
                  <a:rPr lang="ko-KR" altLang="en-US" sz="1600" dirty="0">
                    <a:solidFill>
                      <a:schemeClr val="bg1">
                        <a:lumMod val="7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개 </a:t>
                </a:r>
                <a:r>
                  <a:rPr lang="en-US" altLang="ko-KR" sz="16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= 1800</a:t>
                </a:r>
                <a:r>
                  <a:rPr lang="ko-KR" altLang="en-US" sz="1600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개의 경우의 수</a:t>
                </a: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1456783" y="4015993"/>
              <a:ext cx="91117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하나의 기법</a:t>
              </a:r>
              <a:r>
                <a:rPr lang="en-US" altLang="ko-KR" sz="2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2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한 거래소에서 올바른 투자기법을 먼저 체득하세요</a:t>
              </a:r>
              <a:r>
                <a:rPr lang="en-US" altLang="ko-KR" sz="28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311129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807855" y="2003755"/>
            <a:ext cx="257634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3-1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선택과 집중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81536" y="4997555"/>
            <a:ext cx="7462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여러 종목을 들쑤신다면</a:t>
            </a:r>
            <a:r>
              <a:rPr lang="en-US" altLang="ko-KR" sz="28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28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투자를 </a:t>
            </a:r>
            <a:r>
              <a:rPr lang="ko-KR" altLang="en-US" sz="2800" dirty="0" err="1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안하니만</a:t>
            </a:r>
            <a:r>
              <a:rPr lang="ko-KR" altLang="en-US" sz="28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못합니다</a:t>
            </a:r>
            <a:r>
              <a:rPr lang="en-US" altLang="ko-KR" sz="28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3400176" y="2930840"/>
            <a:ext cx="5391649" cy="1665626"/>
            <a:chOff x="3345157" y="2930840"/>
            <a:chExt cx="5391649" cy="1665626"/>
          </a:xfrm>
        </p:grpSpPr>
        <p:sp>
          <p:nvSpPr>
            <p:cNvPr id="16" name="사각형: 둥근 모서리 14">
              <a:extLst>
                <a:ext uri="{FF2B5EF4-FFF2-40B4-BE49-F238E27FC236}">
                  <a16:creationId xmlns:a16="http://schemas.microsoft.com/office/drawing/2014/main" id="{61FAF9C2-6966-DF0E-E1D4-13E298677FA7}"/>
                </a:ext>
              </a:extLst>
            </p:cNvPr>
            <p:cNvSpPr/>
            <p:nvPr/>
          </p:nvSpPr>
          <p:spPr>
            <a:xfrm>
              <a:off x="3345157" y="2930840"/>
              <a:ext cx="2319614" cy="1665626"/>
            </a:xfrm>
            <a:prstGeom prst="round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  <a:effectLst>
              <a:outerShdw blurRad="533400" dist="38100" dir="5400000" sx="106000" sy="106000" algn="t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ABE07C0-64FE-8400-E708-80915AD01A9C}"/>
                </a:ext>
              </a:extLst>
            </p:cNvPr>
            <p:cNvSpPr txBox="1"/>
            <p:nvPr/>
          </p:nvSpPr>
          <p:spPr>
            <a:xfrm>
              <a:off x="6021081" y="3094239"/>
              <a:ext cx="2715725" cy="13388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 algn="ctr">
                <a:lnSpc>
                  <a:spcPct val="150000"/>
                </a:lnSpc>
                <a:buAutoNum type="arabicPeriod"/>
              </a:pP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여가시간 감소</a:t>
              </a:r>
              <a:endPara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marL="342900" indent="-342900" algn="ctr">
                <a:lnSpc>
                  <a:spcPct val="150000"/>
                </a:lnSpc>
                <a:buAutoNum type="arabicPeriod"/>
              </a:pP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판단의 흐려짐</a:t>
              </a:r>
              <a:endParaRPr lang="en-US" altLang="ko-KR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marL="342900" indent="-342900" algn="ctr">
                <a:lnSpc>
                  <a:spcPct val="150000"/>
                </a:lnSpc>
                <a:buFontTx/>
                <a:buAutoNum type="arabicPeriod"/>
              </a:pP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시그널에 대한 대응 지연</a:t>
              </a:r>
              <a:endPara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56E9576-1655-E3EB-EB0F-E401415456D5}"/>
              </a:ext>
            </a:extLst>
          </p:cNvPr>
          <p:cNvSpPr txBox="1"/>
          <p:nvPr/>
        </p:nvSpPr>
        <p:spPr>
          <a:xfrm>
            <a:off x="2988088" y="4612533"/>
            <a:ext cx="3024598" cy="3039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전업투자자도 </a:t>
            </a:r>
            <a:r>
              <a:rPr lang="ko-KR" altLang="en-US" sz="10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하루종일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이러진 않죠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1234395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981786" y="2003755"/>
            <a:ext cx="222849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3-2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매매일지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3503196" y="2550058"/>
            <a:ext cx="5185608" cy="60016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당신이 이런 사람이라면 안 쓰셔도 됩니다</a:t>
            </a:r>
            <a:r>
              <a:rPr lang="en-US" altLang="ko-KR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3881193" y="3296308"/>
            <a:ext cx="4429614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한번 기억한 건 안 잊는 사람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태어나서 실수를 해본 적 없는 사람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자신의 판단이 틀린 적 없는 사람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2277923" y="4758139"/>
            <a:ext cx="7940794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당신이 하나라도 해당했다면</a:t>
            </a:r>
            <a:r>
              <a:rPr lang="en-US" altLang="ko-KR" sz="2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2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애초에 여길 찾아오지도 않았습니다</a:t>
            </a:r>
            <a:r>
              <a:rPr lang="en-US" altLang="ko-KR" sz="24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338985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981786" y="2003755"/>
            <a:ext cx="222849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3-2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매매일지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2908701" y="2550058"/>
            <a:ext cx="6374599" cy="60016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야구 선수도 스윙 하나하나를 새겨 둡니다</a:t>
            </a:r>
            <a:r>
              <a:rPr lang="en-US" altLang="ko-KR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2314207" y="3173305"/>
            <a:ext cx="7563587" cy="1665626"/>
            <a:chOff x="1903885" y="3173305"/>
            <a:chExt cx="7563587" cy="166562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ABE07C0-64FE-8400-E708-80915AD01A9C}"/>
                </a:ext>
              </a:extLst>
            </p:cNvPr>
            <p:cNvSpPr txBox="1"/>
            <p:nvPr/>
          </p:nvSpPr>
          <p:spPr>
            <a:xfrm>
              <a:off x="4145287" y="3492440"/>
              <a:ext cx="5322185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손실을 봤다 </a:t>
              </a:r>
              <a:r>
                <a:rPr lang="en-US" altLang="ko-KR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-&gt; </a:t>
              </a:r>
              <a:r>
                <a:rPr lang="ko-KR" altLang="en-US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다시는 헛스윙을 하지 않기 위해</a:t>
              </a:r>
              <a:endParaRPr lang="en-US" altLang="ko-KR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수익을 봤다 </a:t>
              </a:r>
              <a:r>
                <a:rPr lang="en-US" altLang="ko-KR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-&gt; </a:t>
              </a:r>
              <a:r>
                <a:rPr lang="ko-KR" altLang="en-US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다음 공도 홈런을 치기 위해</a:t>
              </a:r>
              <a:endParaRPr lang="en-US" altLang="ko-KR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3" name="사각형: 둥근 모서리 14">
              <a:extLst>
                <a:ext uri="{FF2B5EF4-FFF2-40B4-BE49-F238E27FC236}">
                  <a16:creationId xmlns:a16="http://schemas.microsoft.com/office/drawing/2014/main" id="{61FAF9C2-6966-DF0E-E1D4-13E298677FA7}"/>
                </a:ext>
              </a:extLst>
            </p:cNvPr>
            <p:cNvSpPr/>
            <p:nvPr/>
          </p:nvSpPr>
          <p:spPr>
            <a:xfrm>
              <a:off x="1903885" y="3173305"/>
              <a:ext cx="1693575" cy="1665626"/>
            </a:xfrm>
            <a:prstGeom prst="round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  <a:effectLst>
              <a:outerShdw blurRad="533400" dist="38100" dir="5400000" sx="106000" sy="106000" algn="t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9685868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981786" y="2003755"/>
            <a:ext cx="222849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3-2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매매일지</a:t>
            </a:r>
          </a:p>
        </p:txBody>
      </p:sp>
      <p:sp>
        <p:nvSpPr>
          <p:cNvPr id="16" name="사각형: 둥근 모서리 6">
            <a:extLst>
              <a:ext uri="{FF2B5EF4-FFF2-40B4-BE49-F238E27FC236}">
                <a16:creationId xmlns:a16="http://schemas.microsoft.com/office/drawing/2014/main" id="{1467F803-63E0-CF81-FB20-51A30007BD73}"/>
              </a:ext>
            </a:extLst>
          </p:cNvPr>
          <p:cNvSpPr/>
          <p:nvPr/>
        </p:nvSpPr>
        <p:spPr>
          <a:xfrm>
            <a:off x="1274708" y="2604157"/>
            <a:ext cx="9642584" cy="3196436"/>
          </a:xfrm>
          <a:prstGeom prst="roundRect">
            <a:avLst>
              <a:gd name="adj" fmla="val 713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3503196" y="2550058"/>
            <a:ext cx="5185608" cy="60016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항상 매매를 했다면 찍고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기록하세요</a:t>
            </a:r>
            <a:endParaRPr lang="en-US" altLang="ko-KR" sz="24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3597460" y="4027666"/>
            <a:ext cx="2540417" cy="73866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 이유 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골든 크로스 관측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이평선이</a:t>
            </a:r>
            <a:r>
              <a:rPr lang="ko-KR" altLang="en-US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이상적으로 말려 들어감</a:t>
            </a:r>
            <a:r>
              <a:rPr lang="en-US" altLang="ko-KR" sz="1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3555583" y="3700382"/>
            <a:ext cx="2540417" cy="38856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2023.01.26 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매매일지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9001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5624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4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54647" y="2228672"/>
            <a:ext cx="10682733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1B1F24">
                    <a:alpha val="25000"/>
                  </a:srgb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좋은 코인 투자란</a:t>
            </a:r>
            <a:r>
              <a:rPr lang="en-US" altLang="ko-KR" sz="4800" dirty="0">
                <a:solidFill>
                  <a:srgbClr val="1B1F24">
                    <a:alpha val="25000"/>
                  </a:srgb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,</a:t>
            </a:r>
          </a:p>
          <a:p>
            <a:pPr algn="ctr"/>
            <a:r>
              <a:rPr lang="ko-KR" altLang="en-US" sz="4800" dirty="0">
                <a:solidFill>
                  <a:srgbClr val="1B1F24">
                    <a:alpha val="55000"/>
                  </a:srgb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위험을 회피하는 확실한 투자</a:t>
            </a:r>
            <a:endParaRPr lang="en-US" altLang="ko-KR" sz="4800" dirty="0">
              <a:solidFill>
                <a:srgbClr val="1B1F24">
                  <a:alpha val="55000"/>
                </a:srgb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  <a:p>
            <a:pPr algn="ctr"/>
            <a:r>
              <a:rPr lang="ko-KR" altLang="en-US" sz="5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로우 리스크 하이 리턴을 알려드립니다</a:t>
            </a:r>
            <a:r>
              <a:rPr lang="en-US" altLang="ko-KR" sz="54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endParaRPr lang="ko-KR" altLang="en-US" sz="54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116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981786" y="2003755"/>
            <a:ext cx="222849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3-2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매매일지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2783991" y="3093319"/>
            <a:ext cx="6624019" cy="2031325"/>
            <a:chOff x="1349024" y="3093319"/>
            <a:chExt cx="7942063" cy="203132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ABE07C0-64FE-8400-E708-80915AD01A9C}"/>
                </a:ext>
              </a:extLst>
            </p:cNvPr>
            <p:cNvSpPr txBox="1"/>
            <p:nvPr/>
          </p:nvSpPr>
          <p:spPr>
            <a:xfrm>
              <a:off x="1349024" y="3093319"/>
              <a:ext cx="2540417" cy="203132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2023.01.26 </a:t>
              </a:r>
              <a:r>
                <a:rPr lang="ko-KR" altLang="en-US" sz="1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매매일지</a:t>
              </a:r>
              <a:endParaRPr lang="en-US" altLang="ko-KR" sz="1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2023.01.27 </a:t>
              </a:r>
              <a:r>
                <a:rPr lang="ko-KR" altLang="en-US" sz="1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매매일지</a:t>
              </a:r>
              <a:endParaRPr lang="en-US" altLang="ko-KR" sz="1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2023.01.28 </a:t>
              </a:r>
              <a:r>
                <a:rPr lang="ko-KR" altLang="en-US" sz="1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매매일지</a:t>
              </a:r>
              <a:endParaRPr lang="en-US" altLang="ko-KR" sz="1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2023.01.29 </a:t>
              </a:r>
              <a:r>
                <a:rPr lang="ko-KR" altLang="en-US" sz="1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매매일지</a:t>
              </a:r>
              <a:endParaRPr lang="en-US" altLang="ko-KR" sz="1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2023.01.26 </a:t>
              </a:r>
              <a:r>
                <a:rPr lang="ko-KR" altLang="en-US" sz="1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매매일지</a:t>
              </a:r>
              <a:endParaRPr lang="en-US" altLang="ko-KR" sz="1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...</a:t>
              </a:r>
            </a:p>
          </p:txBody>
        </p:sp>
        <p:sp>
          <p:nvSpPr>
            <p:cNvPr id="15" name="화살표: 위쪽 66">
              <a:extLst>
                <a:ext uri="{FF2B5EF4-FFF2-40B4-BE49-F238E27FC236}">
                  <a16:creationId xmlns:a16="http://schemas.microsoft.com/office/drawing/2014/main" id="{4E687C38-8D8C-D216-7858-EFA0D71AE866}"/>
                </a:ext>
              </a:extLst>
            </p:cNvPr>
            <p:cNvSpPr/>
            <p:nvPr/>
          </p:nvSpPr>
          <p:spPr>
            <a:xfrm rot="5400000">
              <a:off x="4701211" y="2998821"/>
              <a:ext cx="304798" cy="2220321"/>
            </a:xfrm>
            <a:prstGeom prst="upArrow">
              <a:avLst/>
            </a:prstGeom>
            <a:gradFill>
              <a:gsLst>
                <a:gs pos="0">
                  <a:srgbClr val="197169"/>
                </a:gs>
                <a:gs pos="7100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ABE07C0-64FE-8400-E708-80915AD01A9C}"/>
                </a:ext>
              </a:extLst>
            </p:cNvPr>
            <p:cNvSpPr txBox="1"/>
            <p:nvPr/>
          </p:nvSpPr>
          <p:spPr>
            <a:xfrm>
              <a:off x="5817780" y="3231819"/>
              <a:ext cx="3473307" cy="1754326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매매일지를 기록하며 정확한 판단의 체득</a:t>
              </a:r>
              <a:endParaRPr lang="en-US" altLang="ko-KR" sz="1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동일</a:t>
              </a: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유사 사례에서 더욱 빠른 대처</a:t>
              </a:r>
              <a:endParaRPr lang="en-US" altLang="ko-KR" sz="1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감정적인 투기</a:t>
              </a: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판단 실수를 막음</a:t>
              </a:r>
              <a:endParaRPr lang="en-US" altLang="ko-KR" sz="12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...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하나의 매매일지에서 하나의 가치가 나옵니다</a:t>
              </a:r>
              <a:r>
                <a:rPr lang="en-US" altLang="ko-KR" sz="1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다 적을 수 없습니다</a:t>
              </a:r>
              <a:r>
                <a:rPr lang="en-US" altLang="ko-KR" sz="12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156420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826295" y="2003755"/>
            <a:ext cx="253947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3-3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체크리스트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C76D45F-D37B-F039-A9D4-55A006F84B99}"/>
              </a:ext>
            </a:extLst>
          </p:cNvPr>
          <p:cNvGrpSpPr/>
          <p:nvPr/>
        </p:nvGrpSpPr>
        <p:grpSpPr>
          <a:xfrm>
            <a:off x="1680236" y="2550058"/>
            <a:ext cx="8831528" cy="2597279"/>
            <a:chOff x="1948449" y="2550058"/>
            <a:chExt cx="8831528" cy="259727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BE1B8F99-98CE-FD90-2539-887106B487E3}"/>
                </a:ext>
              </a:extLst>
            </p:cNvPr>
            <p:cNvGrpSpPr/>
            <p:nvPr/>
          </p:nvGrpSpPr>
          <p:grpSpPr>
            <a:xfrm>
              <a:off x="4405378" y="2550058"/>
              <a:ext cx="6374599" cy="2597279"/>
              <a:chOff x="4178473" y="2550058"/>
              <a:chExt cx="6374599" cy="2597279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ABE07C0-64FE-8400-E708-80915AD01A9C}"/>
                  </a:ext>
                </a:extLst>
              </p:cNvPr>
              <p:cNvSpPr txBox="1"/>
              <p:nvPr/>
            </p:nvSpPr>
            <p:spPr>
              <a:xfrm>
                <a:off x="4178473" y="2550058"/>
                <a:ext cx="6374599" cy="600164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매매일지를 기록하면</a:t>
                </a:r>
                <a:r>
                  <a:rPr lang="en-US" altLang="ko-KR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, </a:t>
                </a:r>
                <a:r>
                  <a:rPr lang="ko-KR" altLang="en-US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자신을 알게 됩니다</a:t>
                </a:r>
                <a:r>
                  <a:rPr lang="en-US" altLang="ko-KR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.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ABE07C0-64FE-8400-E708-80915AD01A9C}"/>
                  </a:ext>
                </a:extLst>
              </p:cNvPr>
              <p:cNvSpPr txBox="1"/>
              <p:nvPr/>
            </p:nvSpPr>
            <p:spPr>
              <a:xfrm>
                <a:off x="4780491" y="3393011"/>
                <a:ext cx="5170562" cy="17543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 algn="ctr">
                  <a:lnSpc>
                    <a:spcPct val="150000"/>
                  </a:lnSpc>
                  <a:buAutoNum type="arabicPeriod"/>
                </a:pPr>
                <a:r>
                  <a:rPr lang="ko-KR" altLang="en-US" dirty="0" err="1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변동율이</a:t>
                </a:r>
                <a:r>
                  <a:rPr lang="ko-KR" altLang="en-US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 높은 코인에서 판단이 흐려지는지</a:t>
                </a:r>
                <a:r>
                  <a:rPr lang="en-US" altLang="ko-KR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?</a:t>
                </a:r>
              </a:p>
              <a:p>
                <a:pPr marL="342900" indent="-342900" algn="ctr">
                  <a:lnSpc>
                    <a:spcPct val="150000"/>
                  </a:lnSpc>
                  <a:buAutoNum type="arabicPeriod"/>
                </a:pPr>
                <a:r>
                  <a:rPr lang="ko-KR" altLang="en-US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유독 어떤 차트에서 약한지</a:t>
                </a:r>
                <a:endParaRPr lang="en-US" altLang="ko-KR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  <a:p>
                <a:pPr marL="342900" indent="-342900" algn="ctr">
                  <a:lnSpc>
                    <a:spcPct val="150000"/>
                  </a:lnSpc>
                  <a:buAutoNum type="arabicPeriod"/>
                </a:pPr>
                <a:r>
                  <a:rPr lang="ko-KR" altLang="en-US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어떤 투자법에서만 어떤 지표를 눈 여겨 보지 않는지</a:t>
                </a:r>
                <a:endParaRPr lang="en-US" altLang="ko-KR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  <a:p>
                <a:pPr marL="342900" indent="-342900" algn="ctr">
                  <a:lnSpc>
                    <a:spcPct val="150000"/>
                  </a:lnSpc>
                  <a:buAutoNum type="arabicPeriod"/>
                </a:pPr>
                <a:r>
                  <a:rPr lang="ko-KR" altLang="en-US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물러날 시기를 정하지 못하는지</a:t>
                </a:r>
                <a:endParaRPr lang="en-US" altLang="ko-KR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" name="사각형: 둥근 모서리 14">
              <a:extLst>
                <a:ext uri="{FF2B5EF4-FFF2-40B4-BE49-F238E27FC236}">
                  <a16:creationId xmlns:a16="http://schemas.microsoft.com/office/drawing/2014/main" id="{6B2FF9D2-2B39-7998-5A91-755264114DE9}"/>
                </a:ext>
              </a:extLst>
            </p:cNvPr>
            <p:cNvSpPr/>
            <p:nvPr/>
          </p:nvSpPr>
          <p:spPr>
            <a:xfrm>
              <a:off x="1948449" y="2930840"/>
              <a:ext cx="2319614" cy="1665626"/>
            </a:xfrm>
            <a:prstGeom prst="round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  <a:effectLst>
              <a:outerShdw blurRad="533400" dist="38100" dir="5400000" sx="106000" sy="106000" algn="t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978989E-FC0D-4D24-5B75-60C5BC05D826}"/>
              </a:ext>
            </a:extLst>
          </p:cNvPr>
          <p:cNvSpPr txBox="1"/>
          <p:nvPr/>
        </p:nvSpPr>
        <p:spPr>
          <a:xfrm>
            <a:off x="1767385" y="4600814"/>
            <a:ext cx="2145315" cy="53476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투자의 주체는 곧 당신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당신을 모르면 방법은 없습니다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569353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7" y="1731117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826295" y="2003755"/>
            <a:ext cx="253947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3-3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체크리스트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2908701" y="2550058"/>
            <a:ext cx="6374599" cy="60016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간단합니다</a:t>
            </a:r>
            <a:r>
              <a:rPr lang="en-US" altLang="ko-KR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r>
              <a:rPr lang="ko-KR" altLang="en-US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그대로 체크 리스트로 </a:t>
            </a:r>
            <a:r>
              <a:rPr lang="ko-KR" altLang="en-US" sz="24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만들세요</a:t>
            </a:r>
            <a:r>
              <a:rPr lang="en-US" altLang="ko-KR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4015165" y="3393011"/>
            <a:ext cx="416166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□코인이 크게 상승했다고 흥분하지 말자</a:t>
            </a:r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□횡보 구간 차트인지 다시 한번 파악하자</a:t>
            </a:r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□훗날 그려질 </a:t>
            </a:r>
            <a:r>
              <a:rPr lang="ko-KR" altLang="en-US" dirty="0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이평선의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추세를 파악하자</a:t>
            </a:r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□적정 수익을 먹었다면</a:t>
            </a:r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깔끔하게 청산하자</a:t>
            </a:r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4" name="L 도형 3"/>
          <p:cNvSpPr/>
          <p:nvPr/>
        </p:nvSpPr>
        <p:spPr>
          <a:xfrm rot="18900000">
            <a:off x="4124591" y="3547206"/>
            <a:ext cx="202391" cy="99310"/>
          </a:xfrm>
          <a:prstGeom prst="corner">
            <a:avLst>
              <a:gd name="adj1" fmla="val 24684"/>
              <a:gd name="adj2" fmla="val 26371"/>
            </a:avLst>
          </a:prstGeom>
          <a:solidFill>
            <a:srgbClr val="25A4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L 도형 12"/>
          <p:cNvSpPr/>
          <p:nvPr/>
        </p:nvSpPr>
        <p:spPr>
          <a:xfrm rot="18900000">
            <a:off x="4124591" y="3944787"/>
            <a:ext cx="202391" cy="99310"/>
          </a:xfrm>
          <a:prstGeom prst="corner">
            <a:avLst>
              <a:gd name="adj1" fmla="val 24684"/>
              <a:gd name="adj2" fmla="val 26371"/>
            </a:avLst>
          </a:prstGeom>
          <a:solidFill>
            <a:srgbClr val="25A4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L 도형 14"/>
          <p:cNvSpPr/>
          <p:nvPr/>
        </p:nvSpPr>
        <p:spPr>
          <a:xfrm rot="18900000">
            <a:off x="4124591" y="4371999"/>
            <a:ext cx="202391" cy="99310"/>
          </a:xfrm>
          <a:prstGeom prst="corner">
            <a:avLst>
              <a:gd name="adj1" fmla="val 24684"/>
              <a:gd name="adj2" fmla="val 26371"/>
            </a:avLst>
          </a:prstGeom>
          <a:solidFill>
            <a:srgbClr val="25A4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L 도형 16"/>
          <p:cNvSpPr/>
          <p:nvPr/>
        </p:nvSpPr>
        <p:spPr>
          <a:xfrm rot="18900000">
            <a:off x="4124591" y="4769580"/>
            <a:ext cx="202391" cy="99310"/>
          </a:xfrm>
          <a:prstGeom prst="corner">
            <a:avLst>
              <a:gd name="adj1" fmla="val 24684"/>
              <a:gd name="adj2" fmla="val 26371"/>
            </a:avLst>
          </a:prstGeom>
          <a:solidFill>
            <a:srgbClr val="25A4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2923655" y="3090504"/>
            <a:ext cx="6374599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예시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887056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7" y="1731117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826295" y="2003755"/>
            <a:ext cx="253947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3-3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체크리스트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AE4AFD-041A-7B00-D48C-B52997F2A682}"/>
              </a:ext>
            </a:extLst>
          </p:cNvPr>
          <p:cNvGrpSpPr/>
          <p:nvPr/>
        </p:nvGrpSpPr>
        <p:grpSpPr>
          <a:xfrm>
            <a:off x="2041684" y="2748428"/>
            <a:ext cx="8108632" cy="2039258"/>
            <a:chOff x="1648306" y="2748428"/>
            <a:chExt cx="8108632" cy="20392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927CB20-8113-5CD2-6582-4A662D57CFDC}"/>
                </a:ext>
              </a:extLst>
            </p:cNvPr>
            <p:cNvGrpSpPr/>
            <p:nvPr/>
          </p:nvGrpSpPr>
          <p:grpSpPr>
            <a:xfrm>
              <a:off x="4756495" y="2748428"/>
              <a:ext cx="5000443" cy="2039258"/>
              <a:chOff x="2435426" y="2550058"/>
              <a:chExt cx="7321149" cy="2039258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ABE07C0-64FE-8400-E708-80915AD01A9C}"/>
                  </a:ext>
                </a:extLst>
              </p:cNvPr>
              <p:cNvSpPr txBox="1"/>
              <p:nvPr/>
            </p:nvSpPr>
            <p:spPr>
              <a:xfrm>
                <a:off x="2435426" y="2550058"/>
                <a:ext cx="7321149" cy="600164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‘</a:t>
                </a:r>
                <a:r>
                  <a:rPr lang="ko-KR" altLang="en-US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낭만</a:t>
                </a:r>
                <a:r>
                  <a:rPr lang="en-US" altLang="ko-KR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’</a:t>
                </a:r>
                <a:r>
                  <a:rPr lang="ko-KR" altLang="en-US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보다는 </a:t>
                </a:r>
                <a:r>
                  <a:rPr lang="en-US" altLang="ko-KR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‘</a:t>
                </a:r>
                <a:r>
                  <a:rPr lang="ko-KR" altLang="en-US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실리</a:t>
                </a:r>
                <a:r>
                  <a:rPr lang="en-US" altLang="ko-KR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’</a:t>
                </a:r>
                <a:r>
                  <a:rPr lang="ko-KR" altLang="en-US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를 챙기세요</a:t>
                </a:r>
                <a:r>
                  <a:rPr lang="en-US" altLang="ko-KR" sz="2400" dirty="0">
                    <a:solidFill>
                      <a:schemeClr val="bg1">
                        <a:lumMod val="65000"/>
                      </a:schemeClr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.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ABE07C0-64FE-8400-E708-80915AD01A9C}"/>
                  </a:ext>
                </a:extLst>
              </p:cNvPr>
              <p:cNvSpPr txBox="1"/>
              <p:nvPr/>
            </p:nvSpPr>
            <p:spPr>
              <a:xfrm>
                <a:off x="2969976" y="3250488"/>
                <a:ext cx="6252045" cy="13388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올바른 매매일지</a:t>
                </a:r>
                <a:r>
                  <a:rPr lang="en-US" altLang="ko-KR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, </a:t>
                </a:r>
                <a:r>
                  <a:rPr lang="ko-KR" altLang="en-US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체크리스트 작성을 위해 </a:t>
                </a:r>
                <a:endParaRPr lang="en-US" altLang="ko-KR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과감하게 행동하지 마세요</a:t>
                </a:r>
                <a:r>
                  <a:rPr lang="en-US" altLang="ko-KR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.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‘</a:t>
                </a:r>
                <a:r>
                  <a:rPr lang="ko-KR" altLang="en-US" dirty="0" err="1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떡상</a:t>
                </a:r>
                <a:r>
                  <a:rPr lang="en-US" altLang="ko-KR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’</a:t>
                </a:r>
                <a:r>
                  <a:rPr lang="ko-KR" altLang="en-US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은 끝이 있지만</a:t>
                </a:r>
                <a:r>
                  <a:rPr lang="en-US" altLang="ko-KR" dirty="0">
                    <a:solidFill>
                      <a:schemeClr val="bg1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, </a:t>
                </a:r>
                <a:r>
                  <a:rPr lang="en-US" altLang="ko-KR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‘</a:t>
                </a:r>
                <a:r>
                  <a:rPr lang="ko-KR" altLang="en-US" dirty="0" err="1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떡락</a:t>
                </a:r>
                <a:r>
                  <a:rPr lang="en-US" altLang="ko-KR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’</a:t>
                </a:r>
                <a:r>
                  <a:rPr lang="ko-KR" altLang="en-US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은 끝이 없습니다</a:t>
                </a:r>
                <a:r>
                  <a:rPr lang="en-US" altLang="ko-KR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.</a:t>
                </a:r>
                <a:r>
                  <a:rPr lang="ko-KR" altLang="en-US" dirty="0">
                    <a:solidFill>
                      <a:srgbClr val="F15423"/>
                    </a:solidFill>
                    <a:latin typeface="AppleSDGothicNeoB00" panose="02000503000000000000" pitchFamily="2" charset="-127"/>
                    <a:ea typeface="AppleSDGothicNeoB00" panose="02000503000000000000" pitchFamily="2" charset="-127"/>
                  </a:rPr>
                  <a:t> </a:t>
                </a:r>
                <a:endParaRPr lang="en-US" altLang="ko-KR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" name="사각형: 둥근 모서리 14">
              <a:extLst>
                <a:ext uri="{FF2B5EF4-FFF2-40B4-BE49-F238E27FC236}">
                  <a16:creationId xmlns:a16="http://schemas.microsoft.com/office/drawing/2014/main" id="{4C6BAB25-216A-B5BA-E7CA-56E18A1EC7D2}"/>
                </a:ext>
              </a:extLst>
            </p:cNvPr>
            <p:cNvSpPr/>
            <p:nvPr/>
          </p:nvSpPr>
          <p:spPr>
            <a:xfrm>
              <a:off x="1648306" y="2935244"/>
              <a:ext cx="2319614" cy="1665626"/>
            </a:xfrm>
            <a:prstGeom prst="round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  <a:effectLst>
              <a:outerShdw blurRad="533400" dist="38100" dir="5400000" sx="106000" sy="106000" algn="t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5701ED0-0BF5-01C6-135A-98FC120529F2}"/>
              </a:ext>
            </a:extLst>
          </p:cNvPr>
          <p:cNvSpPr txBox="1"/>
          <p:nvPr/>
        </p:nvSpPr>
        <p:spPr>
          <a:xfrm>
            <a:off x="2128833" y="4562636"/>
            <a:ext cx="2145315" cy="53476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쓰러지지 않는 것이 </a:t>
            </a:r>
            <a:endParaRPr lang="en-US" altLang="ko-KR" sz="1000" dirty="0">
              <a:solidFill>
                <a:schemeClr val="bg1">
                  <a:lumMod val="65000"/>
                </a:schemeClr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수익을 빠르게 뽑는 것보다 중요합니다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472555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7" y="1731117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253222" y="2003755"/>
            <a:ext cx="368562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3-4 . </a:t>
            </a:r>
            <a:r>
              <a:rPr lang="ko-KR" altLang="en-US" sz="28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팔랑귀가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되지 마라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3943937" y="2598103"/>
            <a:ext cx="6772868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 err="1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팔랑귀는</a:t>
            </a:r>
            <a:r>
              <a:rPr lang="ko-KR" altLang="en-US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집문서</a:t>
            </a:r>
            <a:r>
              <a:rPr lang="en-US" altLang="ko-KR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통장도 팔랑거립니다</a:t>
            </a:r>
            <a:r>
              <a:rPr lang="en-US" altLang="ko-KR" sz="24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4478488" y="3387184"/>
            <a:ext cx="57838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매매일지 </a:t>
            </a:r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체크리스트로 축적되어 내린 투자 결정은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타인이 한 방울도 섞여선 안됩니다</a:t>
            </a:r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4478488" y="4441722"/>
            <a:ext cx="5783829" cy="473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그 투자가 실패하던</a:t>
            </a:r>
            <a:r>
              <a:rPr lang="en-US" altLang="ko-KR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성공하던</a:t>
            </a:r>
            <a:r>
              <a:rPr lang="en-US" altLang="ko-KR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이유를 절대 알 수 없게 됩니다</a:t>
            </a:r>
            <a:r>
              <a:rPr lang="en-US" altLang="ko-KR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1FAF9C2-6966-DF0E-E1D4-13E298677FA7}"/>
              </a:ext>
            </a:extLst>
          </p:cNvPr>
          <p:cNvSpPr/>
          <p:nvPr/>
        </p:nvSpPr>
        <p:spPr>
          <a:xfrm>
            <a:off x="1475196" y="2947962"/>
            <a:ext cx="2468741" cy="1640191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33400" dist="38100" dir="5400000" sx="106000" sy="106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3D7042-3465-4B5A-DD63-A1C080909CB3}"/>
              </a:ext>
            </a:extLst>
          </p:cNvPr>
          <p:cNvSpPr txBox="1"/>
          <p:nvPr/>
        </p:nvSpPr>
        <p:spPr>
          <a:xfrm>
            <a:off x="1636908" y="4600814"/>
            <a:ext cx="2145315" cy="53476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타인의 말을 믿으면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오히려 탓할 곳도 없어집니다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7514018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7" y="1731117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26724" y="2003755"/>
            <a:ext cx="293862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3-5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욕심 내지마라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3A08A82-B6B8-B2D6-EB8D-6E661F25B800}"/>
              </a:ext>
            </a:extLst>
          </p:cNvPr>
          <p:cNvGrpSpPr/>
          <p:nvPr/>
        </p:nvGrpSpPr>
        <p:grpSpPr>
          <a:xfrm>
            <a:off x="3943937" y="2940706"/>
            <a:ext cx="6772868" cy="1654703"/>
            <a:chOff x="3943937" y="2621186"/>
            <a:chExt cx="6772868" cy="165470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ABE07C0-64FE-8400-E708-80915AD01A9C}"/>
                </a:ext>
              </a:extLst>
            </p:cNvPr>
            <p:cNvSpPr txBox="1"/>
            <p:nvPr/>
          </p:nvSpPr>
          <p:spPr>
            <a:xfrm>
              <a:off x="3943937" y="2621186"/>
              <a:ext cx="6772868" cy="600164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오른 코인은 언젠가 떨어집니다</a:t>
              </a:r>
              <a:r>
                <a:rPr lang="en-US" altLang="ko-KR" sz="24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ABE07C0-64FE-8400-E708-80915AD01A9C}"/>
                </a:ext>
              </a:extLst>
            </p:cNvPr>
            <p:cNvSpPr txBox="1"/>
            <p:nvPr/>
          </p:nvSpPr>
          <p:spPr>
            <a:xfrm>
              <a:off x="4478488" y="3387184"/>
              <a:ext cx="5783829" cy="8887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언제 떨어질지를 다 맞출 순 없습니다</a:t>
              </a:r>
              <a:r>
                <a:rPr lang="en-US" altLang="ko-KR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한번 삐끗하면</a:t>
              </a:r>
              <a:r>
                <a:rPr lang="en-US" altLang="ko-KR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그간 번 수익이 무의미 할 수도 있습니다</a:t>
              </a:r>
              <a:r>
                <a:rPr lang="en-US" altLang="ko-KR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</a:t>
              </a:r>
            </a:p>
          </p:txBody>
        </p:sp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1FAF9C2-6966-DF0E-E1D4-13E298677FA7}"/>
              </a:ext>
            </a:extLst>
          </p:cNvPr>
          <p:cNvSpPr/>
          <p:nvPr/>
        </p:nvSpPr>
        <p:spPr>
          <a:xfrm>
            <a:off x="2180329" y="2424864"/>
            <a:ext cx="1920332" cy="2686387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33400" dist="38100" dir="5400000" sx="106000" sy="106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00A366-25B6-1E16-CA04-7923A08742B4}"/>
              </a:ext>
            </a:extLst>
          </p:cNvPr>
          <p:cNvSpPr txBox="1"/>
          <p:nvPr/>
        </p:nvSpPr>
        <p:spPr>
          <a:xfrm>
            <a:off x="2128833" y="5111251"/>
            <a:ext cx="2145315" cy="3039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하산할 때가 더 힘든 법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032109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A2342"/>
            </a:gs>
            <a:gs pos="100000">
              <a:srgbClr val="1B1F2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3414713" y="4614863"/>
            <a:ext cx="5257800" cy="857250"/>
            <a:chOff x="3414713" y="4421981"/>
            <a:chExt cx="5257800" cy="857250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3414713" y="4421981"/>
              <a:ext cx="5257800" cy="85725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624289" y="4624087"/>
              <a:ext cx="29434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04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 </a:t>
              </a:r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 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ko-KR" altLang="en-US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트레이딩 기술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CD87DE0A-552D-71CE-FDED-B38D1A52D2D4}"/>
              </a:ext>
            </a:extLst>
          </p:cNvPr>
          <p:cNvGrpSpPr/>
          <p:nvPr/>
        </p:nvGrpSpPr>
        <p:grpSpPr>
          <a:xfrm>
            <a:off x="2687054" y="1775097"/>
            <a:ext cx="6817892" cy="2446326"/>
            <a:chOff x="2687054" y="1775097"/>
            <a:chExt cx="6817892" cy="2446326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A097FBEA-9ACE-34AE-5D07-70FBCC1C1441}"/>
                </a:ext>
              </a:extLst>
            </p:cNvPr>
            <p:cNvGrpSpPr/>
            <p:nvPr/>
          </p:nvGrpSpPr>
          <p:grpSpPr>
            <a:xfrm>
              <a:off x="2687054" y="1775097"/>
              <a:ext cx="6817892" cy="1797191"/>
              <a:chOff x="2687054" y="2032275"/>
              <a:chExt cx="6817892" cy="1797191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2C708A7-549F-ADFE-F0E2-4C0066A91C58}"/>
                  </a:ext>
                </a:extLst>
              </p:cNvPr>
              <p:cNvSpPr txBox="1"/>
              <p:nvPr/>
            </p:nvSpPr>
            <p:spPr>
              <a:xfrm>
                <a:off x="4199487" y="2032275"/>
                <a:ext cx="37930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chemeClr val="bg1"/>
                    </a:solidFill>
                    <a:latin typeface="Sequel Sans Semi Bold Body" panose="020B0603050000020004" pitchFamily="34" charset="0"/>
                  </a:rPr>
                  <a:t>Actual investment with</a:t>
                </a:r>
                <a:endParaRPr lang="ko-KR" altLang="en-US" sz="2400" dirty="0">
                  <a:solidFill>
                    <a:schemeClr val="bg1"/>
                  </a:solidFill>
                  <a:latin typeface="Sequel Sans Semi Bold Body" panose="020B06030500000200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ACEADC1-866A-48B2-DC7B-9C4E6772324D}"/>
                  </a:ext>
                </a:extLst>
              </p:cNvPr>
              <p:cNvSpPr txBox="1"/>
              <p:nvPr/>
            </p:nvSpPr>
            <p:spPr>
              <a:xfrm>
                <a:off x="2687054" y="2259806"/>
                <a:ext cx="6817892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600" dirty="0">
                    <a:solidFill>
                      <a:schemeClr val="bg1"/>
                    </a:solidFill>
                    <a:latin typeface="Sequel Sans Black Body" panose="020B0703050000020004" pitchFamily="34" charset="0"/>
                  </a:rPr>
                  <a:t>Neuti Soft</a:t>
                </a:r>
                <a:endParaRPr lang="ko-KR" altLang="en-US" sz="9600" dirty="0">
                  <a:solidFill>
                    <a:schemeClr val="bg1"/>
                  </a:solidFill>
                  <a:latin typeface="Sequel Sans Black Body" panose="020B07030500000200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C3C0455-C600-472F-0E72-C0BFBFC0A38D}"/>
                </a:ext>
              </a:extLst>
            </p:cNvPr>
            <p:cNvSpPr txBox="1"/>
            <p:nvPr/>
          </p:nvSpPr>
          <p:spPr>
            <a:xfrm>
              <a:off x="3799540" y="3636648"/>
              <a:ext cx="459292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Neuti Soft </a:t>
              </a:r>
              <a:r>
                <a:rPr lang="ko-KR" altLang="en-US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실전 투자 교육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154807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E5B1C43-1C6F-39E5-8A96-8681B9DC3B00}"/>
              </a:ext>
            </a:extLst>
          </p:cNvPr>
          <p:cNvSpPr/>
          <p:nvPr/>
        </p:nvSpPr>
        <p:spPr>
          <a:xfrm>
            <a:off x="0" y="1"/>
            <a:ext cx="3551722" cy="6858000"/>
          </a:xfrm>
          <a:prstGeom prst="rect">
            <a:avLst/>
          </a:prstGeom>
          <a:gradFill>
            <a:gsLst>
              <a:gs pos="100000">
                <a:srgbClr val="1B1F24"/>
              </a:gs>
              <a:gs pos="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5F2B45D-22F5-1C80-9E9A-4061BD1999B9}"/>
              </a:ext>
            </a:extLst>
          </p:cNvPr>
          <p:cNvSpPr/>
          <p:nvPr/>
        </p:nvSpPr>
        <p:spPr>
          <a:xfrm>
            <a:off x="3573694" y="0"/>
            <a:ext cx="864027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34B822-9A82-7C35-B8A3-C1F62305E1FA}"/>
              </a:ext>
            </a:extLst>
          </p:cNvPr>
          <p:cNvSpPr txBox="1"/>
          <p:nvPr/>
        </p:nvSpPr>
        <p:spPr>
          <a:xfrm>
            <a:off x="274608" y="572972"/>
            <a:ext cx="1249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목차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A46052-3CB9-CAA0-A2BA-DFED55003FBF}"/>
              </a:ext>
            </a:extLst>
          </p:cNvPr>
          <p:cNvSpPr txBox="1"/>
          <p:nvPr/>
        </p:nvSpPr>
        <p:spPr>
          <a:xfrm>
            <a:off x="274608" y="1520905"/>
            <a:ext cx="29434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04</a:t>
            </a:r>
            <a:r>
              <a:rPr lang="ko-KR" altLang="en-US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트레이딩 기술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98CE892-542B-89D0-426D-C8C2A814462F}"/>
              </a:ext>
            </a:extLst>
          </p:cNvPr>
          <p:cNvGrpSpPr/>
          <p:nvPr/>
        </p:nvGrpSpPr>
        <p:grpSpPr>
          <a:xfrm>
            <a:off x="355652" y="2099505"/>
            <a:ext cx="1593706" cy="3108305"/>
            <a:chOff x="176544" y="1682357"/>
            <a:chExt cx="1593706" cy="3108305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78481F0A-4B60-C520-3BE5-97BB03CC9326}"/>
                </a:ext>
              </a:extLst>
            </p:cNvPr>
            <p:cNvGrpSpPr/>
            <p:nvPr/>
          </p:nvGrpSpPr>
          <p:grpSpPr>
            <a:xfrm>
              <a:off x="176544" y="1682357"/>
              <a:ext cx="1593706" cy="1530939"/>
              <a:chOff x="176544" y="1682357"/>
              <a:chExt cx="1593706" cy="1530939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8EA4175-5BAD-D6A4-CAAE-7738DCB32251}"/>
                  </a:ext>
                </a:extLst>
              </p:cNvPr>
              <p:cNvSpPr txBox="1"/>
              <p:nvPr/>
            </p:nvSpPr>
            <p:spPr>
              <a:xfrm>
                <a:off x="176544" y="1682357"/>
                <a:ext cx="159370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보조 지표 활용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694071-F444-B140-E3B2-9946C0190F6F}"/>
                  </a:ext>
                </a:extLst>
              </p:cNvPr>
              <p:cNvSpPr txBox="1"/>
              <p:nvPr/>
            </p:nvSpPr>
            <p:spPr>
              <a:xfrm>
                <a:off x="488491" y="2043745"/>
                <a:ext cx="500458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- 1. 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2. 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- 3. 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- 4.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5. </a:t>
                </a: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8F0CFDA4-14E4-5FFA-3780-1FA6C0AD0FBA}"/>
                </a:ext>
              </a:extLst>
            </p:cNvPr>
            <p:cNvGrpSpPr/>
            <p:nvPr/>
          </p:nvGrpSpPr>
          <p:grpSpPr>
            <a:xfrm>
              <a:off x="176544" y="3259723"/>
              <a:ext cx="1539204" cy="1530939"/>
              <a:chOff x="176544" y="3259723"/>
              <a:chExt cx="1539204" cy="1530939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C60AEB6-CD12-2973-483C-B547E965D16F}"/>
                  </a:ext>
                </a:extLst>
              </p:cNvPr>
              <p:cNvSpPr txBox="1"/>
              <p:nvPr/>
            </p:nvSpPr>
            <p:spPr>
              <a:xfrm>
                <a:off x="176544" y="3259723"/>
                <a:ext cx="153920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트레이딩 기술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DA7C195-F451-0D66-9751-A047BD6D17CF}"/>
                  </a:ext>
                </a:extLst>
              </p:cNvPr>
              <p:cNvSpPr txBox="1"/>
              <p:nvPr/>
            </p:nvSpPr>
            <p:spPr>
              <a:xfrm>
                <a:off x="488491" y="3621111"/>
                <a:ext cx="490840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- 1.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2.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3.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4.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5. 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F6D5508-0D79-2D42-899D-6711E13866E3}"/>
              </a:ext>
            </a:extLst>
          </p:cNvPr>
          <p:cNvSpPr txBox="1"/>
          <p:nvPr/>
        </p:nvSpPr>
        <p:spPr>
          <a:xfrm>
            <a:off x="4746674" y="3167390"/>
            <a:ext cx="62504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보조 지표를 통해 진입 시기를 정하고</a:t>
            </a:r>
            <a:endParaRPr lang="en-US" altLang="ko-KR" sz="28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  <a:p>
            <a:pPr algn="ctr"/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기술을 이용해 수익을 발전시킨다</a:t>
            </a:r>
            <a:r>
              <a:rPr lang="en-US" altLang="ko-KR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endParaRPr lang="ko-KR" altLang="en-US" sz="28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5A90B9-B1B5-A130-2DAA-0910FCA707B9}"/>
              </a:ext>
            </a:extLst>
          </p:cNvPr>
          <p:cNvSpPr txBox="1"/>
          <p:nvPr/>
        </p:nvSpPr>
        <p:spPr>
          <a:xfrm>
            <a:off x="6699106" y="2644169"/>
            <a:ext cx="2345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Lecture Goals</a:t>
            </a:r>
            <a:endParaRPr lang="ko-KR" altLang="en-US" sz="2800" dirty="0">
              <a:solidFill>
                <a:schemeClr val="bg1">
                  <a:lumMod val="7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340AEC-4F1A-0BEA-F1C2-53D0518BD722}"/>
              </a:ext>
            </a:extLst>
          </p:cNvPr>
          <p:cNvSpPr txBox="1"/>
          <p:nvPr/>
        </p:nvSpPr>
        <p:spPr>
          <a:xfrm>
            <a:off x="5259608" y="4447073"/>
            <a:ext cx="5312673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1.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현물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/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선물 종목들의 차트를 파악 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2. 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보조지표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를 통해 투자 종목을 선정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진입 시기를 정한다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3.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진입한다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4.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그 뒤 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트레이딩 기술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에 따라 </a:t>
            </a:r>
            <a:r>
              <a:rPr lang="en-US" altLang="ko-KR" sz="1600" dirty="0">
                <a:solidFill>
                  <a:srgbClr val="EA514E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█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수익을 낸다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*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위 과정은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올바른 투자원칙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,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자가 </a:t>
            </a:r>
            <a:r>
              <a:rPr lang="ko-KR" altLang="en-US" sz="1600" dirty="0" err="1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제어법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없이는 투기가 된다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24804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03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602670" y="2003755"/>
            <a:ext cx="298671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3-0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계획의 중요성</a:t>
            </a:r>
          </a:p>
        </p:txBody>
      </p:sp>
      <p:sp>
        <p:nvSpPr>
          <p:cNvPr id="30" name="사각형: 둥근 모서리 14">
            <a:extLst>
              <a:ext uri="{FF2B5EF4-FFF2-40B4-BE49-F238E27FC236}">
                <a16:creationId xmlns:a16="http://schemas.microsoft.com/office/drawing/2014/main" id="{61FAF9C2-6966-DF0E-E1D4-13E298677FA7}"/>
              </a:ext>
            </a:extLst>
          </p:cNvPr>
          <p:cNvSpPr/>
          <p:nvPr/>
        </p:nvSpPr>
        <p:spPr>
          <a:xfrm>
            <a:off x="1604489" y="2930840"/>
            <a:ext cx="2319614" cy="1665626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20700" dist="38100" dir="5400000" algn="t" rotWithShape="0">
              <a:prstClr val="black">
                <a:alpha val="7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E07C0-64FE-8400-E708-80915AD01A9C}"/>
              </a:ext>
            </a:extLst>
          </p:cNvPr>
          <p:cNvSpPr txBox="1"/>
          <p:nvPr/>
        </p:nvSpPr>
        <p:spPr>
          <a:xfrm>
            <a:off x="5017811" y="3111552"/>
            <a:ext cx="4678977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유의 깊게 보던 코인이 변동 시그널을 보낼 때</a:t>
            </a:r>
            <a:endParaRPr lang="en-US" altLang="ko-KR" sz="1800" dirty="0">
              <a:solidFill>
                <a:srgbClr val="EA514E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진입한 코인이</a:t>
            </a:r>
            <a:r>
              <a:rPr lang="ko-KR" altLang="en-US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크게 치솟을 때</a:t>
            </a:r>
            <a:r>
              <a:rPr lang="en-US" altLang="ko-KR" dirty="0">
                <a:solidFill>
                  <a:srgbClr val="25A49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크게 떨어질 때</a:t>
            </a:r>
            <a:r>
              <a:rPr lang="en-US" altLang="ko-KR" dirty="0">
                <a:solidFill>
                  <a:srgbClr val="EA514E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코인 규제 뉴스를 속보로 접했을 때</a:t>
            </a:r>
            <a:endParaRPr lang="en-US" altLang="ko-KR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127088" y="4572144"/>
            <a:ext cx="64604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당신이 예기치 못한 순간에 찾아온다면</a:t>
            </a:r>
            <a:r>
              <a:rPr lang="en-US" altLang="ko-KR" sz="32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?</a:t>
            </a:r>
            <a:endParaRPr lang="ko-KR" altLang="en-US" sz="3200" dirty="0">
              <a:solidFill>
                <a:srgbClr val="F15423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867248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A2342"/>
            </a:gs>
            <a:gs pos="100000">
              <a:srgbClr val="1B1F2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3414713" y="4614863"/>
            <a:ext cx="5257800" cy="857250"/>
            <a:chOff x="3414713" y="4421981"/>
            <a:chExt cx="5257800" cy="857250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3414713" y="4421981"/>
              <a:ext cx="5257800" cy="85725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330138" y="4624087"/>
              <a:ext cx="353173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05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장 </a:t>
              </a:r>
              <a:r>
                <a:rPr lang="en-US" altLang="ko-KR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- </a:t>
              </a:r>
              <a:r>
                <a:rPr lang="ko-KR" altLang="en-US" sz="2400" dirty="0">
                  <a:solidFill>
                    <a:srgbClr val="7F7F7F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ko-KR" altLang="en-US" sz="2400" dirty="0">
                  <a:gradFill>
                    <a:gsLst>
                      <a:gs pos="100000">
                        <a:srgbClr val="1B1F24"/>
                      </a:gs>
                      <a:gs pos="0">
                        <a:srgbClr val="2A2342"/>
                      </a:gs>
                    </a:gsLst>
                    <a:lin ang="5400000" scaled="1"/>
                  </a:gra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트레이딩 자금 운용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CD87DE0A-552D-71CE-FDED-B38D1A52D2D4}"/>
              </a:ext>
            </a:extLst>
          </p:cNvPr>
          <p:cNvGrpSpPr/>
          <p:nvPr/>
        </p:nvGrpSpPr>
        <p:grpSpPr>
          <a:xfrm>
            <a:off x="2687054" y="1775097"/>
            <a:ext cx="6817892" cy="2446326"/>
            <a:chOff x="2687054" y="1775097"/>
            <a:chExt cx="6817892" cy="2446326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A097FBEA-9ACE-34AE-5D07-70FBCC1C1441}"/>
                </a:ext>
              </a:extLst>
            </p:cNvPr>
            <p:cNvGrpSpPr/>
            <p:nvPr/>
          </p:nvGrpSpPr>
          <p:grpSpPr>
            <a:xfrm>
              <a:off x="2687054" y="1775097"/>
              <a:ext cx="6817892" cy="1797191"/>
              <a:chOff x="2687054" y="2032275"/>
              <a:chExt cx="6817892" cy="1797191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2C708A7-549F-ADFE-F0E2-4C0066A91C58}"/>
                  </a:ext>
                </a:extLst>
              </p:cNvPr>
              <p:cNvSpPr txBox="1"/>
              <p:nvPr/>
            </p:nvSpPr>
            <p:spPr>
              <a:xfrm>
                <a:off x="4199487" y="2032275"/>
                <a:ext cx="37930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chemeClr val="bg1"/>
                    </a:solidFill>
                    <a:latin typeface="Sequel Sans Semi Bold Body" panose="020B0603050000020004" pitchFamily="34" charset="0"/>
                  </a:rPr>
                  <a:t>Actual investment with</a:t>
                </a:r>
                <a:endParaRPr lang="ko-KR" altLang="en-US" sz="2400" dirty="0">
                  <a:solidFill>
                    <a:schemeClr val="bg1"/>
                  </a:solidFill>
                  <a:latin typeface="Sequel Sans Semi Bold Body" panose="020B06030500000200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ACEADC1-866A-48B2-DC7B-9C4E6772324D}"/>
                  </a:ext>
                </a:extLst>
              </p:cNvPr>
              <p:cNvSpPr txBox="1"/>
              <p:nvPr/>
            </p:nvSpPr>
            <p:spPr>
              <a:xfrm>
                <a:off x="2687054" y="2259806"/>
                <a:ext cx="6817892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600" dirty="0">
                    <a:solidFill>
                      <a:schemeClr val="bg1"/>
                    </a:solidFill>
                    <a:latin typeface="Sequel Sans Black Body" panose="020B0703050000020004" pitchFamily="34" charset="0"/>
                  </a:rPr>
                  <a:t>Neuti Soft</a:t>
                </a:r>
                <a:endParaRPr lang="ko-KR" altLang="en-US" sz="9600" dirty="0">
                  <a:solidFill>
                    <a:schemeClr val="bg1"/>
                  </a:solidFill>
                  <a:latin typeface="Sequel Sans Black Body" panose="020B07030500000200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C3C0455-C600-472F-0E72-C0BFBFC0A38D}"/>
                </a:ext>
              </a:extLst>
            </p:cNvPr>
            <p:cNvSpPr txBox="1"/>
            <p:nvPr/>
          </p:nvSpPr>
          <p:spPr>
            <a:xfrm>
              <a:off x="3799540" y="3636648"/>
              <a:ext cx="459292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Neuti Soft </a:t>
              </a:r>
              <a:r>
                <a:rPr lang="ko-KR" altLang="en-US" sz="32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실전 투자 교육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1568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4528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머리말 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– </a:t>
            </a:r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들어가기에 앞서</a:t>
            </a:r>
            <a:r>
              <a:rPr lang="en-US" altLang="ko-KR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5</a:t>
            </a:r>
            <a:endParaRPr lang="ko-KR" altLang="en-US" sz="32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00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6096000" y="2255534"/>
            <a:ext cx="0" cy="3630915"/>
          </a:xfrm>
          <a:prstGeom prst="line">
            <a:avLst/>
          </a:prstGeom>
          <a:ln w="34925">
            <a:solidFill>
              <a:srgbClr val="1B1F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6966021" y="2449338"/>
            <a:ext cx="4192510" cy="3246874"/>
            <a:chOff x="7158908" y="2457291"/>
            <a:chExt cx="4192510" cy="3246874"/>
          </a:xfrm>
        </p:grpSpPr>
        <p:sp>
          <p:nvSpPr>
            <p:cNvPr id="18" name="TextBox 17"/>
            <p:cNvSpPr txBox="1"/>
            <p:nvPr/>
          </p:nvSpPr>
          <p:spPr>
            <a:xfrm>
              <a:off x="7230347" y="3289177"/>
              <a:ext cx="41210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당신은 </a:t>
              </a:r>
              <a:r>
                <a:rPr lang="ko-KR" altLang="en-US" sz="1600" dirty="0" err="1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주무세요</a:t>
              </a:r>
              <a:r>
                <a:rPr lang="en-US" altLang="ko-KR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,</a:t>
              </a:r>
            </a:p>
            <a:p>
              <a:pPr algn="ctr"/>
              <a:r>
                <a:rPr lang="en-US" altLang="ko-KR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X-Trader</a:t>
              </a:r>
              <a:r>
                <a:rPr lang="ko-KR" altLang="en-US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가 대신 하겠습니다</a:t>
              </a:r>
              <a:r>
                <a:rPr lang="en-US" altLang="ko-KR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.</a:t>
              </a:r>
              <a:endParaRPr lang="ko-KR" altLang="en-US" sz="1600" dirty="0">
                <a:solidFill>
                  <a:schemeClr val="accent1">
                    <a:lumMod val="7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158909" y="4257356"/>
              <a:ext cx="41210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훨씬 빠르고 안전하게 미래가치를</a:t>
              </a:r>
              <a:endParaRPr lang="en-US" altLang="ko-KR" sz="1600" dirty="0">
                <a:solidFill>
                  <a:schemeClr val="accent1">
                    <a:lumMod val="7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accent1">
                      <a:lumMod val="7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얻을 수 있습니다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783985" y="2457291"/>
              <a:ext cx="28709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1B1F24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저희 교육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과</a:t>
              </a:r>
              <a:r>
                <a:rPr lang="ko-KR" altLang="en-US" sz="2400" dirty="0">
                  <a:solidFill>
                    <a:srgbClr val="1B1F24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 </a:t>
              </a:r>
              <a:r>
                <a:rPr lang="ko-KR" altLang="en-US" sz="2400" dirty="0">
                  <a:solidFill>
                    <a:schemeClr val="bg1">
                      <a:lumMod val="65000"/>
                    </a:schemeClr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함께라면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158908" y="5119390"/>
              <a:ext cx="41210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0070C0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당신이 원하는 만큼</a:t>
              </a:r>
              <a:r>
                <a:rPr lang="en-US" altLang="ko-KR" sz="1600" dirty="0">
                  <a:solidFill>
                    <a:srgbClr val="0070C0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0070C0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그리고 올바르게</a:t>
              </a:r>
              <a:endParaRPr lang="en-US" altLang="ko-KR" sz="1600" dirty="0">
                <a:solidFill>
                  <a:srgbClr val="0070C0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0070C0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투자 가능합니다</a:t>
              </a:r>
              <a:r>
                <a:rPr lang="en-US" altLang="ko-KR" sz="1600" dirty="0">
                  <a:solidFill>
                    <a:srgbClr val="0070C0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.</a:t>
              </a:r>
              <a:endParaRPr lang="ko-KR" altLang="en-US" sz="1600" dirty="0">
                <a:solidFill>
                  <a:srgbClr val="0070C0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805728" y="2449339"/>
            <a:ext cx="4121071" cy="3123763"/>
            <a:chOff x="7194628" y="2449339"/>
            <a:chExt cx="4121071" cy="3123763"/>
          </a:xfrm>
        </p:grpSpPr>
        <p:sp>
          <p:nvSpPr>
            <p:cNvPr id="29" name="TextBox 28"/>
            <p:cNvSpPr txBox="1"/>
            <p:nvPr/>
          </p:nvSpPr>
          <p:spPr>
            <a:xfrm>
              <a:off x="7194628" y="3289177"/>
              <a:ext cx="41210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당신이 잠든 때를</a:t>
              </a:r>
              <a:endParaRPr lang="en-US" altLang="ko-KR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신경 쓰지 않습니다</a:t>
              </a:r>
              <a:r>
                <a:rPr lang="en-US" altLang="ko-KR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.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194628" y="4171385"/>
              <a:ext cx="41210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어쩌면 주식보다 더 큰 부를 안겨줄 수도</a:t>
              </a:r>
              <a:r>
                <a:rPr lang="en-US" altLang="ko-KR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,</a:t>
              </a:r>
            </a:p>
            <a:p>
              <a:pPr algn="ctr"/>
              <a:r>
                <a:rPr lang="ko-KR" altLang="en-US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뺏어갈 수도 있습니다</a:t>
              </a:r>
              <a:r>
                <a:rPr lang="en-US" altLang="ko-KR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.</a:t>
              </a:r>
              <a:endPara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819705" y="2449339"/>
              <a:ext cx="28709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2A2324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코인은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94628" y="5234548"/>
              <a:ext cx="41210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당신이 원하는 만큼 투자 가능합니다</a:t>
              </a:r>
              <a:r>
                <a:rPr lang="en-US" altLang="ko-KR" sz="1600" dirty="0">
                  <a:solidFill>
                    <a:srgbClr val="E2988E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.</a:t>
              </a:r>
              <a:endParaRPr lang="ko-KR" altLang="en-US" sz="1600" dirty="0">
                <a:solidFill>
                  <a:srgbClr val="E2988E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4371825" y="1527812"/>
            <a:ext cx="34483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교육 이후 달라질 것</a:t>
            </a:r>
          </a:p>
        </p:txBody>
      </p:sp>
    </p:spTree>
    <p:extLst>
      <p:ext uri="{BB962C8B-B14F-4D97-AF65-F5344CB8AC3E}">
        <p14:creationId xmlns:p14="http://schemas.microsoft.com/office/powerpoint/2010/main" val="27587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E5B1C43-1C6F-39E5-8A96-8681B9DC3B00}"/>
              </a:ext>
            </a:extLst>
          </p:cNvPr>
          <p:cNvSpPr/>
          <p:nvPr/>
        </p:nvSpPr>
        <p:spPr>
          <a:xfrm>
            <a:off x="0" y="1"/>
            <a:ext cx="3551722" cy="6858000"/>
          </a:xfrm>
          <a:prstGeom prst="rect">
            <a:avLst/>
          </a:prstGeom>
          <a:gradFill>
            <a:gsLst>
              <a:gs pos="100000">
                <a:srgbClr val="1B1F24"/>
              </a:gs>
              <a:gs pos="0">
                <a:srgbClr val="2A23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5F2B45D-22F5-1C80-9E9A-4061BD1999B9}"/>
              </a:ext>
            </a:extLst>
          </p:cNvPr>
          <p:cNvSpPr/>
          <p:nvPr/>
        </p:nvSpPr>
        <p:spPr>
          <a:xfrm>
            <a:off x="3551722" y="0"/>
            <a:ext cx="864027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34B822-9A82-7C35-B8A3-C1F62305E1FA}"/>
              </a:ext>
            </a:extLst>
          </p:cNvPr>
          <p:cNvSpPr txBox="1"/>
          <p:nvPr/>
        </p:nvSpPr>
        <p:spPr>
          <a:xfrm>
            <a:off x="274608" y="572972"/>
            <a:ext cx="1249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목차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A46052-3CB9-CAA0-A2BA-DFED55003FBF}"/>
              </a:ext>
            </a:extLst>
          </p:cNvPr>
          <p:cNvSpPr txBox="1"/>
          <p:nvPr/>
        </p:nvSpPr>
        <p:spPr>
          <a:xfrm>
            <a:off x="274608" y="1520905"/>
            <a:ext cx="31053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05</a:t>
            </a:r>
            <a:r>
              <a:rPr lang="ko-KR" altLang="en-US" sz="2400" dirty="0">
                <a:solidFill>
                  <a:srgbClr val="7F7F7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 </a:t>
            </a:r>
            <a:r>
              <a:rPr lang="en-US" altLang="ko-KR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트레이딩 마인드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98CE892-542B-89D0-426D-C8C2A814462F}"/>
              </a:ext>
            </a:extLst>
          </p:cNvPr>
          <p:cNvGrpSpPr/>
          <p:nvPr/>
        </p:nvGrpSpPr>
        <p:grpSpPr>
          <a:xfrm>
            <a:off x="355652" y="2099505"/>
            <a:ext cx="1306768" cy="3108305"/>
            <a:chOff x="176544" y="1682357"/>
            <a:chExt cx="1306768" cy="3108305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78481F0A-4B60-C520-3BE5-97BB03CC9326}"/>
                </a:ext>
              </a:extLst>
            </p:cNvPr>
            <p:cNvGrpSpPr/>
            <p:nvPr/>
          </p:nvGrpSpPr>
          <p:grpSpPr>
            <a:xfrm>
              <a:off x="176544" y="1682357"/>
              <a:ext cx="1128835" cy="1530939"/>
              <a:chOff x="176544" y="1682357"/>
              <a:chExt cx="1128835" cy="1530939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8EA4175-5BAD-D6A4-CAAE-7738DCB32251}"/>
                  </a:ext>
                </a:extLst>
              </p:cNvPr>
              <p:cNvSpPr txBox="1"/>
              <p:nvPr/>
            </p:nvSpPr>
            <p:spPr>
              <a:xfrm>
                <a:off x="176544" y="1682357"/>
                <a:ext cx="112883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투자 원칙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B694071-F444-B140-E3B2-9946C0190F6F}"/>
                  </a:ext>
                </a:extLst>
              </p:cNvPr>
              <p:cNvSpPr txBox="1"/>
              <p:nvPr/>
            </p:nvSpPr>
            <p:spPr>
              <a:xfrm>
                <a:off x="488491" y="2043745"/>
                <a:ext cx="500458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- 1. 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2. 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- 3. </a:t>
                </a:r>
                <a:b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</a:br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- 4.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5. </a:t>
                </a: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8F0CFDA4-14E4-5FFA-3780-1FA6C0AD0FBA}"/>
                </a:ext>
              </a:extLst>
            </p:cNvPr>
            <p:cNvGrpSpPr/>
            <p:nvPr/>
          </p:nvGrpSpPr>
          <p:grpSpPr>
            <a:xfrm>
              <a:off x="176544" y="3259723"/>
              <a:ext cx="1306768" cy="1530939"/>
              <a:chOff x="176544" y="3259723"/>
              <a:chExt cx="1306768" cy="1530939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C60AEB6-CD12-2973-483C-B547E965D16F}"/>
                  </a:ext>
                </a:extLst>
              </p:cNvPr>
              <p:cNvSpPr txBox="1"/>
              <p:nvPr/>
            </p:nvSpPr>
            <p:spPr>
              <a:xfrm>
                <a:off x="176544" y="3259723"/>
                <a:ext cx="130676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•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자가 </a:t>
                </a:r>
                <a:r>
                  <a:rPr lang="ko-KR" altLang="en-US" sz="1600" dirty="0" err="1">
                    <a:solidFill>
                      <a:schemeClr val="bg1"/>
                    </a:solidFill>
                    <a:latin typeface="AppleSDGothicNeoEB00" panose="02000503000000000000" pitchFamily="2" charset="-127"/>
                    <a:ea typeface="AppleSDGothicNeoEB00" panose="02000503000000000000" pitchFamily="2" charset="-127"/>
                  </a:rPr>
                  <a:t>제어법</a:t>
                </a:r>
                <a:endParaRPr lang="ko-KR" altLang="en-US" sz="1600" dirty="0">
                  <a:solidFill>
                    <a:schemeClr val="bg1"/>
                  </a:solidFill>
                  <a:latin typeface="AppleSDGothicNeoEB00" panose="02000503000000000000" pitchFamily="2" charset="-127"/>
                  <a:ea typeface="AppleSDGothicNeoEB00" panose="02000503000000000000" pitchFamily="2" charset="-12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DA7C195-F451-0D66-9751-A047BD6D17CF}"/>
                  </a:ext>
                </a:extLst>
              </p:cNvPr>
              <p:cNvSpPr txBox="1"/>
              <p:nvPr/>
            </p:nvSpPr>
            <p:spPr>
              <a:xfrm>
                <a:off x="488491" y="3621111"/>
                <a:ext cx="490840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- 1.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2.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3.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4. </a:t>
                </a:r>
              </a:p>
              <a:p>
                <a:r>
                  <a:rPr lang="en-US" altLang="ko-KR" sz="1400" dirty="0">
                    <a:solidFill>
                      <a:schemeClr val="bg1">
                        <a:lumMod val="75000"/>
                      </a:schemeClr>
                    </a:solidFill>
                    <a:latin typeface="AppleSDGothicNeoM00" panose="02000503000000000000" pitchFamily="2" charset="-127"/>
                    <a:ea typeface="AppleSDGothicNeoM00" panose="02000503000000000000" pitchFamily="2" charset="-127"/>
                  </a:rPr>
                  <a:t>– 5. 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F6D5508-0D79-2D42-899D-6711E13866E3}"/>
              </a:ext>
            </a:extLst>
          </p:cNvPr>
          <p:cNvSpPr txBox="1"/>
          <p:nvPr/>
        </p:nvSpPr>
        <p:spPr>
          <a:xfrm>
            <a:off x="5524124" y="3167390"/>
            <a:ext cx="469551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지속 가능한 투자를 위해</a:t>
            </a:r>
            <a:endParaRPr lang="en-US" altLang="ko-KR" sz="28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  <a:p>
            <a:pPr algn="ctr"/>
            <a:r>
              <a:rPr lang="ko-KR" altLang="en-US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기본적인 자금 운용법을 익힌다</a:t>
            </a:r>
            <a:r>
              <a:rPr lang="en-US" altLang="ko-KR" sz="28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</a:t>
            </a:r>
            <a:endParaRPr lang="ko-KR" altLang="en-US" sz="2800" dirty="0">
              <a:gradFill>
                <a:gsLst>
                  <a:gs pos="100000">
                    <a:srgbClr val="1B1F24"/>
                  </a:gs>
                  <a:gs pos="0">
                    <a:srgbClr val="2A2342"/>
                  </a:gs>
                </a:gsLst>
                <a:lin ang="5400000" scaled="1"/>
              </a:gra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5A90B9-B1B5-A130-2DAA-0910FCA707B9}"/>
              </a:ext>
            </a:extLst>
          </p:cNvPr>
          <p:cNvSpPr txBox="1"/>
          <p:nvPr/>
        </p:nvSpPr>
        <p:spPr>
          <a:xfrm>
            <a:off x="6699106" y="2644169"/>
            <a:ext cx="2345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Lecture Goals</a:t>
            </a:r>
            <a:endParaRPr lang="ko-KR" altLang="en-US" sz="2800" dirty="0">
              <a:solidFill>
                <a:schemeClr val="bg1">
                  <a:lumMod val="7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340AEC-4F1A-0BEA-F1C2-53D0518BD722}"/>
              </a:ext>
            </a:extLst>
          </p:cNvPr>
          <p:cNvSpPr txBox="1"/>
          <p:nvPr/>
        </p:nvSpPr>
        <p:spPr>
          <a:xfrm>
            <a:off x="5259608" y="4447073"/>
            <a:ext cx="5224507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1.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현물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/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선물 종목들의 차트를 파악 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2.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보조지표를 통해 투자 종목을 선정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진입 시기를 정한다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3. 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자금 운용에 따라 알맞은 금액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 진입한다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4.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그 뒤 트레이딩 기술에 따라 </a:t>
            </a:r>
            <a:r>
              <a:rPr lang="ko-KR" altLang="en-US" sz="1600" dirty="0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적정 </a:t>
            </a:r>
            <a:r>
              <a:rPr lang="ko-KR" altLang="en-US" sz="1600" dirty="0" err="1">
                <a:solidFill>
                  <a:srgbClr val="25A498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수익량</a:t>
            </a:r>
            <a:r>
              <a:rPr lang="ko-KR" altLang="en-US" sz="1600" dirty="0" err="1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만큼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수익을 낸다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*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위 과정은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올바른 투자원칙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,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자가 </a:t>
            </a:r>
            <a:r>
              <a:rPr lang="ko-KR" altLang="en-US" sz="1600" dirty="0" err="1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제어법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lang="ko-KR" altLang="en-US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없이는 투기가 된다</a:t>
            </a:r>
            <a:r>
              <a:rPr lang="en-US" altLang="ko-KR" sz="1600" dirty="0">
                <a:solidFill>
                  <a:srgbClr val="F0A724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45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05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247604" y="2003755"/>
            <a:ext cx="36968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5-0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자금관리의 중요성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29AD55A-F4FD-0440-6FBA-F0447A7E7AD8}"/>
              </a:ext>
            </a:extLst>
          </p:cNvPr>
          <p:cNvGrpSpPr/>
          <p:nvPr/>
        </p:nvGrpSpPr>
        <p:grpSpPr>
          <a:xfrm>
            <a:off x="2640820" y="3105146"/>
            <a:ext cx="6910359" cy="1754326"/>
            <a:chOff x="2923336" y="3012582"/>
            <a:chExt cx="6910359" cy="1754326"/>
          </a:xfrm>
        </p:grpSpPr>
        <p:sp>
          <p:nvSpPr>
            <p:cNvPr id="31" name="TextBox 30"/>
            <p:cNvSpPr txBox="1"/>
            <p:nvPr/>
          </p:nvSpPr>
          <p:spPr>
            <a:xfrm>
              <a:off x="6596911" y="3012582"/>
              <a:ext cx="3236784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누가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당신이 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</a:t>
              </a:r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</a:t>
              </a:r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03 </a:t>
              </a:r>
              <a:r>
                <a:rPr lang="ko-KR" altLang="en-US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투자마인드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</a:t>
              </a:r>
            </a:p>
            <a:p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언제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진입시점 결정 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 </a:t>
              </a:r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04 </a:t>
              </a:r>
              <a:r>
                <a:rPr lang="ko-KR" altLang="en-US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투자 기술</a:t>
              </a:r>
              <a:endParaRPr lang="en-US" altLang="ko-KR" dirty="0">
                <a:solidFill>
                  <a:schemeClr val="bg1">
                    <a:lumMod val="9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어디서 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진입시점 결정 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 </a:t>
              </a:r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04 </a:t>
              </a:r>
              <a:r>
                <a:rPr lang="ko-KR" altLang="en-US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투자 기술</a:t>
              </a:r>
              <a:endParaRPr lang="en-US" altLang="ko-KR" dirty="0">
                <a:solidFill>
                  <a:schemeClr val="bg1">
                    <a:lumMod val="9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무엇을 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종목 결정 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 </a:t>
              </a:r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04 </a:t>
              </a:r>
              <a:r>
                <a:rPr lang="ko-KR" altLang="en-US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투자 기술</a:t>
              </a:r>
              <a:endParaRPr lang="en-US" altLang="ko-KR" dirty="0">
                <a:solidFill>
                  <a:schemeClr val="bg1">
                    <a:lumMod val="9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어떻게 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차트 분석 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 </a:t>
              </a:r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01~02 </a:t>
              </a:r>
              <a:r>
                <a:rPr lang="ko-KR" altLang="en-US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기초개념</a:t>
              </a:r>
              <a:endParaRPr lang="en-US" altLang="ko-KR" dirty="0">
                <a:solidFill>
                  <a:schemeClr val="bg1">
                    <a:lumMod val="9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왜 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돈 벌려고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..</a:t>
              </a:r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</a:t>
              </a:r>
              <a:r>
                <a:rPr lang="en-US" altLang="ko-KR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A3F7F6-9BAC-97A1-79D2-5350471F975B}"/>
                </a:ext>
              </a:extLst>
            </p:cNvPr>
            <p:cNvSpPr txBox="1"/>
            <p:nvPr/>
          </p:nvSpPr>
          <p:spPr>
            <a:xfrm>
              <a:off x="2923336" y="3197248"/>
              <a:ext cx="2550698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지금까지 따라온 </a:t>
              </a:r>
              <a:endParaRPr lang="en-US" altLang="ko-KR" sz="28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28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여러분이</a:t>
              </a:r>
              <a:r>
                <a:rPr lang="en-US" altLang="ko-KR" sz="28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</a:p>
            <a:p>
              <a:pPr algn="ctr"/>
              <a:r>
                <a:rPr lang="ko-KR" altLang="en-US" sz="2800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배운 것</a:t>
              </a:r>
              <a:endParaRPr lang="en-US" altLang="ko-KR" sz="28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926421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05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247604" y="2003755"/>
            <a:ext cx="36968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5-0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자금관리의 중요성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A3F7F6-9BAC-97A1-79D2-5350471F975B}"/>
              </a:ext>
            </a:extLst>
          </p:cNvPr>
          <p:cNvSpPr txBox="1"/>
          <p:nvPr/>
        </p:nvSpPr>
        <p:spPr>
          <a:xfrm>
            <a:off x="3903733" y="3763653"/>
            <a:ext cx="4384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제일 중요한 것이 빠졌습니다</a:t>
            </a:r>
            <a:r>
              <a:rPr lang="en-US" altLang="ko-KR" sz="2800" dirty="0">
                <a:solidFill>
                  <a:srgbClr val="F1542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3495567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05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247604" y="2003755"/>
            <a:ext cx="36968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5-0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자금관리의 중요성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B576750-A998-1ACF-1F2C-6A059924992D}"/>
              </a:ext>
            </a:extLst>
          </p:cNvPr>
          <p:cNvGrpSpPr/>
          <p:nvPr/>
        </p:nvGrpSpPr>
        <p:grpSpPr>
          <a:xfrm>
            <a:off x="2768807" y="2870385"/>
            <a:ext cx="6654386" cy="2298180"/>
            <a:chOff x="2768807" y="2861783"/>
            <a:chExt cx="6654386" cy="229818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288156D-2702-240E-3C84-F822860BC787}"/>
                </a:ext>
              </a:extLst>
            </p:cNvPr>
            <p:cNvSpPr txBox="1"/>
            <p:nvPr/>
          </p:nvSpPr>
          <p:spPr>
            <a:xfrm>
              <a:off x="2768807" y="4636743"/>
              <a:ext cx="66543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얼만큼 </a:t>
              </a:r>
              <a:r>
                <a:rPr lang="en-US" altLang="ko-KR" sz="28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( </a:t>
              </a:r>
              <a:r>
                <a:rPr lang="ko-KR" altLang="en-US" sz="2800" dirty="0" err="1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진입량</a:t>
              </a:r>
              <a:r>
                <a:rPr lang="ko-KR" altLang="en-US" sz="28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28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28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목표 </a:t>
              </a:r>
              <a:r>
                <a:rPr lang="ko-KR" altLang="en-US" sz="2800" dirty="0" err="1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수익량</a:t>
              </a:r>
              <a:r>
                <a:rPr lang="ko-KR" altLang="en-US" sz="28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en-US" altLang="ko-KR" sz="28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) </a:t>
              </a:r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05</a:t>
              </a: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트레이딩 자금운용</a:t>
              </a: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</a:t>
              </a:r>
              <a:endParaRPr lang="en-US" altLang="ko-KR" sz="2800" dirty="0">
                <a:solidFill>
                  <a:schemeClr val="bg1">
                    <a:lumMod val="6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A776E4A-B761-487E-D5C2-A7B2722E3178}"/>
                </a:ext>
              </a:extLst>
            </p:cNvPr>
            <p:cNvSpPr txBox="1"/>
            <p:nvPr/>
          </p:nvSpPr>
          <p:spPr>
            <a:xfrm>
              <a:off x="4451023" y="2861783"/>
              <a:ext cx="3289955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누가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당신이 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</a:t>
              </a:r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</a:t>
              </a:r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03 </a:t>
              </a:r>
              <a:r>
                <a:rPr lang="ko-KR" altLang="en-US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투자마인드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</a:t>
              </a:r>
            </a:p>
            <a:p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언제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진입시점 결정 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 </a:t>
              </a:r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04 </a:t>
              </a:r>
              <a:r>
                <a:rPr lang="ko-KR" altLang="en-US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투자 기술</a:t>
              </a:r>
              <a:endParaRPr lang="en-US" altLang="ko-KR" sz="1800" dirty="0">
                <a:solidFill>
                  <a:schemeClr val="bg1">
                    <a:lumMod val="9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어디서 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진입시점 결정 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 </a:t>
              </a:r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04 </a:t>
              </a:r>
              <a:r>
                <a:rPr lang="ko-KR" altLang="en-US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투자 기술</a:t>
              </a:r>
              <a:endParaRPr lang="en-US" altLang="ko-KR" sz="1800" dirty="0">
                <a:solidFill>
                  <a:schemeClr val="bg1">
                    <a:lumMod val="9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무엇을 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종목 결정 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 </a:t>
              </a:r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04 </a:t>
              </a:r>
              <a:r>
                <a:rPr lang="ko-KR" altLang="en-US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투자 기술</a:t>
              </a:r>
              <a:endParaRPr lang="en-US" altLang="ko-KR" sz="1800" dirty="0">
                <a:solidFill>
                  <a:schemeClr val="bg1">
                    <a:lumMod val="9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어떻게 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차트 분석 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 </a:t>
              </a:r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01~02 </a:t>
              </a:r>
              <a:r>
                <a:rPr lang="ko-KR" altLang="en-US" sz="1200" dirty="0">
                  <a:solidFill>
                    <a:schemeClr val="bg1">
                      <a:lumMod val="6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기초개념</a:t>
              </a:r>
              <a:endParaRPr lang="en-US" altLang="ko-KR" sz="1800" dirty="0">
                <a:solidFill>
                  <a:schemeClr val="bg1">
                    <a:lumMod val="95000"/>
                  </a:schemeClr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  <a:p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왜 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( </a:t>
              </a:r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돈 벌려고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..</a:t>
              </a:r>
              <a:r>
                <a:rPr lang="ko-KR" altLang="en-US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 </a:t>
              </a:r>
              <a:r>
                <a:rPr lang="en-US" altLang="ko-KR" sz="1800" dirty="0">
                  <a:solidFill>
                    <a:schemeClr val="bg1">
                      <a:lumMod val="95000"/>
                    </a:schemeClr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898373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C19048-11D5-66DA-0F24-0A719C77AC1F}"/>
              </a:ext>
            </a:extLst>
          </p:cNvPr>
          <p:cNvSpPr/>
          <p:nvPr/>
        </p:nvSpPr>
        <p:spPr>
          <a:xfrm>
            <a:off x="1274708" y="1726713"/>
            <a:ext cx="9642584" cy="4073880"/>
          </a:xfrm>
          <a:prstGeom prst="roundRect">
            <a:avLst>
              <a:gd name="adj" fmla="val 7138"/>
            </a:avLst>
          </a:prstGeom>
          <a:solidFill>
            <a:srgbClr val="282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6365081"/>
            <a:ext cx="12192000" cy="492919"/>
            <a:chOff x="0" y="6365081"/>
            <a:chExt cx="12192000" cy="492919"/>
          </a:xfrm>
        </p:grpSpPr>
        <p:sp>
          <p:nvSpPr>
            <p:cNvPr id="2" name="직사각형 1"/>
            <p:cNvSpPr/>
            <p:nvPr/>
          </p:nvSpPr>
          <p:spPr>
            <a:xfrm>
              <a:off x="0" y="6365081"/>
              <a:ext cx="12192000" cy="492919"/>
            </a:xfrm>
            <a:prstGeom prst="rect">
              <a:avLst/>
            </a:prstGeom>
            <a:gradFill>
              <a:gsLst>
                <a:gs pos="100000">
                  <a:srgbClr val="1B1F24"/>
                </a:gs>
                <a:gs pos="0">
                  <a:srgbClr val="2A234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0" y="6442263"/>
              <a:ext cx="35974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Actual investment with </a:t>
              </a:r>
              <a:r>
                <a:rPr lang="en-US" altLang="ko-KR" sz="1600" dirty="0" err="1">
                  <a:solidFill>
                    <a:schemeClr val="bg1"/>
                  </a:solidFill>
                  <a:latin typeface="Sequel Sans Semi Bold Body" panose="020B0603050000020004" pitchFamily="34" charset="0"/>
                </a:rPr>
                <a:t>Neutisoft</a:t>
              </a:r>
              <a:endParaRPr lang="ko-KR" altLang="en-US" sz="1600" dirty="0">
                <a:solidFill>
                  <a:schemeClr val="bg1"/>
                </a:solidFill>
                <a:latin typeface="Sequel Sans Semi Bold Body" panose="020B06030500000200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64332" y="45720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gradFill>
                  <a:gsLst>
                    <a:gs pos="100000">
                      <a:srgbClr val="1B1F24"/>
                    </a:gs>
                    <a:gs pos="0">
                      <a:srgbClr val="2A2342"/>
                    </a:gs>
                  </a:gsLst>
                  <a:lin ang="5400000" scaled="1"/>
                </a:gra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마인드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17292" y="6442263"/>
            <a:ext cx="131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Sequel Sans Semi Bold Body" panose="020B0603050000020004" pitchFamily="34" charset="0"/>
              </a:rPr>
              <a:t>Lecture 05</a:t>
            </a:r>
            <a:endParaRPr lang="ko-KR" altLang="en-US" sz="1600" dirty="0">
              <a:solidFill>
                <a:schemeClr val="bg1"/>
              </a:solidFill>
              <a:latin typeface="Sequel Sans Semi Bold Body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4A4AE7-DE66-B50D-DE23-CB208782147F}"/>
              </a:ext>
            </a:extLst>
          </p:cNvPr>
          <p:cNvSpPr txBox="1"/>
          <p:nvPr/>
        </p:nvSpPr>
        <p:spPr>
          <a:xfrm>
            <a:off x="372957" y="1057407"/>
            <a:ext cx="2550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•</a:t>
            </a:r>
            <a:r>
              <a:rPr lang="ko-KR" altLang="en-US" sz="2800" dirty="0">
                <a:solidFill>
                  <a:srgbClr val="7F7F7F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트레이딩 원칙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E0519-3575-3649-C72F-F286EAA21DB6}"/>
              </a:ext>
            </a:extLst>
          </p:cNvPr>
          <p:cNvSpPr txBox="1"/>
          <p:nvPr/>
        </p:nvSpPr>
        <p:spPr>
          <a:xfrm>
            <a:off x="4247604" y="2003755"/>
            <a:ext cx="36968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5-0 . </a:t>
            </a:r>
            <a:r>
              <a:rPr lang="ko-KR" altLang="en-US" sz="28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자금관리의 중요성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C57EF14-5721-8F5E-EA36-0071E56B36E8}"/>
              </a:ext>
            </a:extLst>
          </p:cNvPr>
          <p:cNvGrpSpPr/>
          <p:nvPr/>
        </p:nvGrpSpPr>
        <p:grpSpPr>
          <a:xfrm>
            <a:off x="4788814" y="2804017"/>
            <a:ext cx="5514682" cy="2601053"/>
            <a:chOff x="4788814" y="2804017"/>
            <a:chExt cx="5514682" cy="260105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B547B5-090B-6B32-A374-6C120571A361}"/>
                </a:ext>
              </a:extLst>
            </p:cNvPr>
            <p:cNvSpPr txBox="1"/>
            <p:nvPr/>
          </p:nvSpPr>
          <p:spPr>
            <a:xfrm>
              <a:off x="5246015" y="2804017"/>
              <a:ext cx="460028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지금까지는 안타</a:t>
              </a:r>
              <a:r>
                <a:rPr lang="en-US" altLang="ko-KR" sz="20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2000" dirty="0">
                  <a:solidFill>
                    <a:srgbClr val="F15423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홈런 확률을 높이는 방법론</a:t>
              </a:r>
              <a:endParaRPr lang="ko-KR" altLang="en-US" sz="2000" dirty="0">
                <a:solidFill>
                  <a:srgbClr val="F15423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195AC8D-CDD1-9E67-0481-312BA234E018}"/>
                </a:ext>
              </a:extLst>
            </p:cNvPr>
            <p:cNvSpPr txBox="1"/>
            <p:nvPr/>
          </p:nvSpPr>
          <p:spPr>
            <a:xfrm>
              <a:off x="4788814" y="3504379"/>
              <a:ext cx="5514682" cy="8925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3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한 번에 끝나는 </a:t>
              </a:r>
              <a:r>
                <a:rPr lang="ko-KR" altLang="en-US" sz="3200" dirty="0">
                  <a:solidFill>
                    <a:srgbClr val="25A498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투자</a:t>
              </a:r>
              <a:r>
                <a:rPr lang="ko-KR" altLang="en-US" sz="3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는 없습니다</a:t>
              </a:r>
              <a:r>
                <a:rPr lang="en-US" altLang="ko-KR" sz="32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</a:t>
              </a:r>
            </a:p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다음 이닝</a:t>
              </a:r>
              <a:r>
                <a:rPr lang="en-US" altLang="ko-KR" sz="20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, </a:t>
              </a:r>
              <a:r>
                <a:rPr lang="ko-KR" altLang="en-US" sz="20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다음 경기는 끝 없이 남아있습니다</a:t>
              </a:r>
              <a:r>
                <a:rPr lang="en-US" altLang="ko-KR" sz="2000" dirty="0">
                  <a:solidFill>
                    <a:schemeClr val="bg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.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7E379B3-DBB1-8FAB-B31B-ACD83D2327D8}"/>
                </a:ext>
              </a:extLst>
            </p:cNvPr>
            <p:cNvSpPr txBox="1"/>
            <p:nvPr/>
          </p:nvSpPr>
          <p:spPr>
            <a:xfrm>
              <a:off x="4788814" y="4697184"/>
              <a:ext cx="5514682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타율</a:t>
              </a:r>
              <a:r>
                <a:rPr lang="ko-KR" altLang="en-US" sz="1000" dirty="0">
                  <a:solidFill>
                    <a:schemeClr val="bg1">
                      <a:lumMod val="8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투자 기술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만큼 중요한 것이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  <a:p>
              <a:pPr algn="ctr"/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부상 없이 뛰는 튼튼한 몸</a:t>
              </a:r>
              <a:r>
                <a:rPr lang="ko-KR" altLang="en-US" sz="1000" dirty="0">
                  <a:solidFill>
                    <a:schemeClr val="bg1">
                      <a:lumMod val="85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자금관리</a:t>
              </a:r>
              <a:r>
                <a:rPr lang="ko-KR" altLang="en-US" sz="1000" dirty="0">
                  <a:solidFill>
                    <a:schemeClr val="bg1">
                      <a:lumMod val="50000"/>
                    </a:schemeClr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 </a:t>
              </a:r>
              <a:endParaRPr lang="ko-KR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0" name="사각형: 둥근 모서리 14">
            <a:extLst>
              <a:ext uri="{FF2B5EF4-FFF2-40B4-BE49-F238E27FC236}">
                <a16:creationId xmlns:a16="http://schemas.microsoft.com/office/drawing/2014/main" id="{2B0DF6D0-B672-4580-B17E-04DC7A85C7F3}"/>
              </a:ext>
            </a:extLst>
          </p:cNvPr>
          <p:cNvSpPr/>
          <p:nvPr/>
        </p:nvSpPr>
        <p:spPr>
          <a:xfrm>
            <a:off x="1680236" y="2627275"/>
            <a:ext cx="2319614" cy="2272756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33400" dist="38100" dir="5400000" sx="106000" sy="106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AF2820-B37D-5728-267C-A720738AC80C}"/>
              </a:ext>
            </a:extLst>
          </p:cNvPr>
          <p:cNvSpPr txBox="1"/>
          <p:nvPr/>
        </p:nvSpPr>
        <p:spPr>
          <a:xfrm>
            <a:off x="1864455" y="4988461"/>
            <a:ext cx="19511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스윙 하나하나에 모든 것을 걸면</a:t>
            </a:r>
            <a:r>
              <a:rPr lang="en-US" altLang="ko-KR" sz="11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pPr algn="ctr"/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다음은 없습니다</a:t>
            </a:r>
            <a:r>
              <a:rPr lang="en-US" altLang="ko-KR" sz="1100" dirty="0">
                <a:solidFill>
                  <a:schemeClr val="bg1">
                    <a:lumMod val="65000"/>
                  </a:schemeClr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77405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3759</TotalTime>
  <Words>5441</Words>
  <Application>Microsoft Office PowerPoint</Application>
  <PresentationFormat>와이드스크린</PresentationFormat>
  <Paragraphs>1085</Paragraphs>
  <Slides>94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94</vt:i4>
      </vt:variant>
    </vt:vector>
  </HeadingPairs>
  <TitlesOfParts>
    <vt:vector size="103" baseType="lpstr">
      <vt:lpstr>Sequel Sans Semi Bold Body</vt:lpstr>
      <vt:lpstr>Sequel Sans Black Body</vt:lpstr>
      <vt:lpstr>AppleSDGothicNeoB00</vt:lpstr>
      <vt:lpstr>AppleSDGothicNeoM00</vt:lpstr>
      <vt:lpstr>Arial</vt:lpstr>
      <vt:lpstr>맑은 고딕</vt:lpstr>
      <vt:lpstr>AppleSDGothicNeoEB00</vt:lpstr>
      <vt:lpstr>AppleSDGothicNeoL00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교육 과정 소개</vt:lpstr>
      <vt:lpstr>교육 과정 소개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2.Sang_h</dc:creator>
  <cp:lastModifiedBy>이 상현</cp:lastModifiedBy>
  <cp:revision>73</cp:revision>
  <dcterms:created xsi:type="dcterms:W3CDTF">2023-01-09T19:00:27Z</dcterms:created>
  <dcterms:modified xsi:type="dcterms:W3CDTF">2023-01-16T02:31:24Z</dcterms:modified>
</cp:coreProperties>
</file>